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8" r:id="rId2"/>
    <p:sldId id="259" r:id="rId3"/>
    <p:sldId id="263" r:id="rId4"/>
    <p:sldId id="264" r:id="rId5"/>
    <p:sldId id="267" r:id="rId6"/>
    <p:sldId id="265" r:id="rId7"/>
    <p:sldId id="268" r:id="rId8"/>
    <p:sldId id="269" r:id="rId9"/>
    <p:sldId id="273" r:id="rId10"/>
    <p:sldId id="270" r:id="rId11"/>
    <p:sldId id="272" r:id="rId12"/>
    <p:sldId id="275" r:id="rId13"/>
    <p:sldId id="274" r:id="rId14"/>
    <p:sldId id="261" r:id="rId1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k ByoungJin" userId="71f2d2caa227efff" providerId="LiveId" clId="{7C15E5E2-BE52-43DB-8A3C-1F07E0E82F3E}"/>
    <pc:docChg chg="addSld delSld modSld">
      <pc:chgData name="Seok ByoungJin" userId="71f2d2caa227efff" providerId="LiveId" clId="{7C15E5E2-BE52-43DB-8A3C-1F07E0E82F3E}" dt="2019-07-02T04:06:40.015" v="23" actId="20577"/>
      <pc:docMkLst>
        <pc:docMk/>
      </pc:docMkLst>
      <pc:sldChg chg="add">
        <pc:chgData name="Seok ByoungJin" userId="71f2d2caa227efff" providerId="LiveId" clId="{7C15E5E2-BE52-43DB-8A3C-1F07E0E82F3E}" dt="2019-07-02T04:05:11.257" v="0"/>
        <pc:sldMkLst>
          <pc:docMk/>
          <pc:sldMk cId="2989088214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446E8-EE55-4CBB-A89D-A10227DC17FE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D42BE-2F57-4D08-A828-942D3AE01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DF3A71-D152-4257-AD92-172E23B47C15}"/>
              </a:ext>
            </a:extLst>
          </p:cNvPr>
          <p:cNvGrpSpPr/>
          <p:nvPr userDrawn="1"/>
        </p:nvGrpSpPr>
        <p:grpSpPr>
          <a:xfrm>
            <a:off x="0" y="6265686"/>
            <a:ext cx="9144000" cy="592314"/>
            <a:chOff x="0" y="6265686"/>
            <a:chExt cx="9144000" cy="5923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C720DBD-876A-43B0-A87B-D7CCBC6C45E0}"/>
                </a:ext>
              </a:extLst>
            </p:cNvPr>
            <p:cNvSpPr/>
            <p:nvPr/>
          </p:nvSpPr>
          <p:spPr>
            <a:xfrm>
              <a:off x="0" y="6265686"/>
              <a:ext cx="9144000" cy="592314"/>
            </a:xfrm>
            <a:prstGeom prst="rect">
              <a:avLst/>
            </a:prstGeom>
            <a:solidFill>
              <a:srgbClr val="1C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6C4A98-14CE-44BF-96A5-BA564431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978" y="6265686"/>
              <a:ext cx="1471022" cy="592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marL="0" algn="ctr" defTabSz="684251" rtl="0" eaLnBrk="1" latinLnBrk="1" hangingPunct="1">
              <a:defRPr lang="en-US" sz="4400" b="1" kern="1200" spc="-224" dirty="0">
                <a:solidFill>
                  <a:srgbClr val="1C3C3D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9691"/>
            <a:ext cx="6858000" cy="1338108"/>
          </a:xfrm>
        </p:spPr>
        <p:txBody>
          <a:bodyPr>
            <a:normAutofit/>
          </a:bodyPr>
          <a:lstStyle>
            <a:lvl1pPr marL="0" indent="0" algn="ctr" defTabSz="684251" rtl="0" eaLnBrk="1" latinLnBrk="1" hangingPunct="1">
              <a:buNone/>
              <a:defRPr lang="en-US" sz="2000" b="1" kern="1200" spc="-224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617" y="6379280"/>
            <a:ext cx="7480361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46C9C-0E57-4F0E-9D7D-82D48B2A2171}"/>
              </a:ext>
            </a:extLst>
          </p:cNvPr>
          <p:cNvSpPr txBox="1"/>
          <p:nvPr userDrawn="1"/>
        </p:nvSpPr>
        <p:spPr>
          <a:xfrm>
            <a:off x="852262" y="3526633"/>
            <a:ext cx="7439476" cy="393058"/>
          </a:xfrm>
          <a:prstGeom prst="rect">
            <a:avLst/>
          </a:prstGeom>
          <a:solidFill>
            <a:srgbClr val="1C3C3D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2000" spc="-224" dirty="0" err="1">
                <a:ln>
                  <a:solidFill>
                    <a:schemeClr val="accent1">
                      <a:alpha val="23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SeoulTech</a:t>
            </a:r>
            <a:r>
              <a:rPr lang="en-US" altLang="ko-KR" sz="2000" spc="-224" dirty="0">
                <a:ln>
                  <a:solidFill>
                    <a:schemeClr val="accent1">
                      <a:alpha val="23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Cryptography &amp; Information Security Lab.</a:t>
            </a:r>
          </a:p>
        </p:txBody>
      </p:sp>
    </p:spTree>
    <p:extLst>
      <p:ext uri="{BB962C8B-B14F-4D97-AF65-F5344CB8AC3E}">
        <p14:creationId xmlns:p14="http://schemas.microsoft.com/office/powerpoint/2010/main" val="10752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C8F6B2-9A55-46B0-8FEB-521FD3733C11}"/>
              </a:ext>
            </a:extLst>
          </p:cNvPr>
          <p:cNvCxnSpPr/>
          <p:nvPr userDrawn="1"/>
        </p:nvCxnSpPr>
        <p:spPr>
          <a:xfrm>
            <a:off x="2336850" y="682172"/>
            <a:ext cx="2746" cy="5851488"/>
          </a:xfrm>
          <a:prstGeom prst="line">
            <a:avLst/>
          </a:prstGeom>
          <a:ln w="28575">
            <a:solidFill>
              <a:srgbClr val="1C3C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64DF44-71F8-4F02-A0DD-89E01C47B1EF}"/>
              </a:ext>
            </a:extLst>
          </p:cNvPr>
          <p:cNvGrpSpPr/>
          <p:nvPr userDrawn="1"/>
        </p:nvGrpSpPr>
        <p:grpSpPr>
          <a:xfrm>
            <a:off x="0" y="6265686"/>
            <a:ext cx="9144000" cy="592314"/>
            <a:chOff x="0" y="6265686"/>
            <a:chExt cx="9144000" cy="5923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C5E342-878E-4E10-953D-8AF6265F1DC5}"/>
                </a:ext>
              </a:extLst>
            </p:cNvPr>
            <p:cNvSpPr/>
            <p:nvPr userDrawn="1"/>
          </p:nvSpPr>
          <p:spPr>
            <a:xfrm>
              <a:off x="0" y="6265686"/>
              <a:ext cx="9144000" cy="592314"/>
            </a:xfrm>
            <a:prstGeom prst="rect">
              <a:avLst/>
            </a:prstGeom>
            <a:solidFill>
              <a:srgbClr val="1C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F72F0C-0E6F-49E6-B69B-34B8B9E23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978" y="6265686"/>
              <a:ext cx="1471022" cy="59231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D395AC-158E-43B0-882A-5A224C5D515A}"/>
              </a:ext>
            </a:extLst>
          </p:cNvPr>
          <p:cNvSpPr/>
          <p:nvPr userDrawn="1"/>
        </p:nvSpPr>
        <p:spPr>
          <a:xfrm>
            <a:off x="849117" y="464071"/>
            <a:ext cx="2975463" cy="755131"/>
          </a:xfrm>
          <a:prstGeom prst="rect">
            <a:avLst/>
          </a:prstGeom>
          <a:solidFill>
            <a:srgbClr val="1C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54EDB51-0CDF-4C8D-B6E6-EA783603681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32791" y="1622696"/>
            <a:ext cx="3513137" cy="592314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49778AA9-250A-468D-B63E-5BFFC172D1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0905" y="1622696"/>
            <a:ext cx="391886" cy="592314"/>
          </a:xfrm>
          <a:solidFill>
            <a:schemeClr val="bg1"/>
          </a:solidFill>
          <a:ln w="28575">
            <a:solidFill>
              <a:srgbClr val="1C3C3D"/>
            </a:solidFill>
          </a:ln>
        </p:spPr>
        <p:txBody>
          <a:bodyPr wrap="square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3200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ctr" defTabSz="457200"/>
            <a:r>
              <a:rPr lang="ko-KR" altLang="en-US" dirty="0" err="1"/>
              <a:t>장번호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3FBCC10-C226-4B37-8F03-3FEF40A5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17" y="6379280"/>
            <a:ext cx="7480361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2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664DF44-71F8-4F02-A0DD-89E01C47B1EF}"/>
              </a:ext>
            </a:extLst>
          </p:cNvPr>
          <p:cNvGrpSpPr/>
          <p:nvPr userDrawn="1"/>
        </p:nvGrpSpPr>
        <p:grpSpPr>
          <a:xfrm>
            <a:off x="0" y="6265686"/>
            <a:ext cx="9144000" cy="592314"/>
            <a:chOff x="0" y="6265686"/>
            <a:chExt cx="9144000" cy="5923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C5E342-878E-4E10-953D-8AF6265F1DC5}"/>
                </a:ext>
              </a:extLst>
            </p:cNvPr>
            <p:cNvSpPr/>
            <p:nvPr userDrawn="1"/>
          </p:nvSpPr>
          <p:spPr>
            <a:xfrm>
              <a:off x="0" y="6265686"/>
              <a:ext cx="9144000" cy="592314"/>
            </a:xfrm>
            <a:prstGeom prst="rect">
              <a:avLst/>
            </a:prstGeom>
            <a:solidFill>
              <a:srgbClr val="1C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F72F0C-0E6F-49E6-B69B-34B8B9E23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978" y="6265686"/>
              <a:ext cx="1471022" cy="592314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3FBCC10-C226-4B37-8F03-3FEF40A5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17" y="6379280"/>
            <a:ext cx="7480361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230282-3BAE-441A-B71E-0C98ABC3CE10}"/>
              </a:ext>
            </a:extLst>
          </p:cNvPr>
          <p:cNvSpPr/>
          <p:nvPr userDrawn="1"/>
        </p:nvSpPr>
        <p:spPr>
          <a:xfrm>
            <a:off x="0" y="4938"/>
            <a:ext cx="9144000" cy="833262"/>
          </a:xfrm>
          <a:prstGeom prst="rect">
            <a:avLst/>
          </a:prstGeom>
          <a:solidFill>
            <a:srgbClr val="1C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15A48-9795-4B18-B46D-5A1493063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5384800" cy="914399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2CE7FF-1CD7-4FDE-8A05-DE5B72A264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02" y="1101019"/>
            <a:ext cx="8517995" cy="507831"/>
          </a:xfrm>
        </p:spPr>
        <p:txBody>
          <a:bodyPr wrap="none">
            <a:noAutofit/>
          </a:bodyPr>
          <a:lstStyle>
            <a:lvl1pPr marL="0" indent="0">
              <a:buNone/>
              <a:defRPr lang="en-US" sz="3000" b="1" dirty="0">
                <a:latin typeface="+mj-ea"/>
                <a:ea typeface="+mj-ea"/>
              </a:defRPr>
            </a:lvl1pPr>
          </a:lstStyle>
          <a:p>
            <a:pPr marL="0" lvl="0" defTabSz="684251" latinLnBrk="1"/>
            <a:r>
              <a:rPr lang="ko-KR" altLang="en-US" dirty="0"/>
              <a:t>소제목 또는 키워드</a:t>
            </a:r>
            <a:endParaRPr 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52F69B85-0B1C-4F5D-8115-95B18D13A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003" y="1795471"/>
            <a:ext cx="8517995" cy="4283596"/>
          </a:xfrm>
          <a:noFill/>
        </p:spPr>
        <p:txBody>
          <a:bodyPr wrap="square" rtlCol="0">
            <a:noAutofit/>
          </a:bodyPr>
          <a:lstStyle>
            <a:lvl1pPr>
              <a:defRPr lang="en-US" sz="2000" b="1" dirty="0">
                <a:latin typeface="+mj-ea"/>
              </a:defRPr>
            </a:lvl1pPr>
          </a:lstStyle>
          <a:p>
            <a:pPr marL="342900" lvl="0" indent="-342900" defTabSz="684251" latinLnBrk="1"/>
            <a:r>
              <a:rPr lang="ko-KR" altLang="en-US" dirty="0"/>
              <a:t>내용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7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DF3A71-D152-4257-AD92-172E23B47C15}"/>
              </a:ext>
            </a:extLst>
          </p:cNvPr>
          <p:cNvGrpSpPr/>
          <p:nvPr userDrawn="1"/>
        </p:nvGrpSpPr>
        <p:grpSpPr>
          <a:xfrm>
            <a:off x="0" y="6265686"/>
            <a:ext cx="9144000" cy="592314"/>
            <a:chOff x="0" y="6265686"/>
            <a:chExt cx="9144000" cy="5923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C720DBD-876A-43B0-A87B-D7CCBC6C45E0}"/>
                </a:ext>
              </a:extLst>
            </p:cNvPr>
            <p:cNvSpPr/>
            <p:nvPr/>
          </p:nvSpPr>
          <p:spPr>
            <a:xfrm>
              <a:off x="0" y="6265686"/>
              <a:ext cx="9144000" cy="592314"/>
            </a:xfrm>
            <a:prstGeom prst="rect">
              <a:avLst/>
            </a:prstGeom>
            <a:solidFill>
              <a:srgbClr val="1C3C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6C4A98-14CE-44BF-96A5-BA564431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978" y="6265686"/>
              <a:ext cx="1471022" cy="5923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77533"/>
            <a:ext cx="7772400" cy="2302934"/>
          </a:xfrm>
        </p:spPr>
        <p:txBody>
          <a:bodyPr anchor="ctr">
            <a:normAutofit/>
          </a:bodyPr>
          <a:lstStyle>
            <a:lvl1pPr marL="0" algn="ctr" defTabSz="684251" rtl="0" eaLnBrk="1" latinLnBrk="1" hangingPunct="1">
              <a:defRPr lang="en-US" sz="4400" b="1" kern="1200" spc="-224" dirty="0">
                <a:solidFill>
                  <a:srgbClr val="1C3C3D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마무리 멘트</a:t>
            </a:r>
            <a:br>
              <a:rPr lang="en-US" altLang="ko-KR" dirty="0"/>
            </a:br>
            <a:r>
              <a:rPr lang="en-US" altLang="ko-KR" dirty="0"/>
              <a:t>(Ex&gt; Thank you, Q&amp;A)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617" y="6379280"/>
            <a:ext cx="7480361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14671-2B9F-4472-9B3F-62B59F601511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E446F-0091-4F75-91E1-7FB01EB854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3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cryptowiki.net/index.php?title=Generalized_Feistel_network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ryptolux.org/index.php/Lightweight_Block_Ciphers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eed.kisa.or.kr/kisa/skill/EgovLeaInfo.do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l2buy.com/wiki/symmetric-vs-asymmetric-encryption-what-are-differen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eistel_cipher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Feistel_ciph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5C0F-AE7C-4657-8989-70D6F1B13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Feistel Structure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8F69F-6647-40CE-9F99-B78A8809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석병진</a:t>
            </a:r>
            <a:endParaRPr lang="en-US" altLang="ko-KR" dirty="0"/>
          </a:p>
          <a:p>
            <a:r>
              <a:rPr lang="en-US" dirty="0"/>
              <a:t>2019-07-19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35C2E-AF89-45D1-AB03-9FD20865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8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2. Modified Feistel Structures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A4DF77-5A53-4A7A-9A59-60A493772909}"/>
              </a:ext>
            </a:extLst>
          </p:cNvPr>
          <p:cNvSpPr/>
          <p:nvPr/>
        </p:nvSpPr>
        <p:spPr>
          <a:xfrm>
            <a:off x="1086976" y="1467227"/>
            <a:ext cx="62863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noAutofit/>
          </a:bodyPr>
          <a:lstStyle/>
          <a:p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17FA6C-4CC2-407A-9966-5F8AB116957F}"/>
              </a:ext>
            </a:extLst>
          </p:cNvPr>
          <p:cNvSpPr/>
          <p:nvPr/>
        </p:nvSpPr>
        <p:spPr>
          <a:xfrm>
            <a:off x="2375593" y="1467227"/>
            <a:ext cx="6590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noAutofit/>
          </a:bodyPr>
          <a:lstStyle/>
          <a:p>
            <a:endParaRPr 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131E3B-6E9C-4902-B068-8465B08F574C}"/>
              </a:ext>
            </a:extLst>
          </p:cNvPr>
          <p:cNvSpPr/>
          <p:nvPr/>
        </p:nvSpPr>
        <p:spPr>
          <a:xfrm>
            <a:off x="1843776" y="2165934"/>
            <a:ext cx="45917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CCBF5F-110B-472E-9440-2FB32DA047DA}"/>
                  </a:ext>
                </a:extLst>
              </p:cNvPr>
              <p:cNvSpPr txBox="1"/>
              <p:nvPr/>
            </p:nvSpPr>
            <p:spPr>
              <a:xfrm>
                <a:off x="1260229" y="2210919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CCBF5F-110B-472E-9440-2FB32DA0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229" y="2210919"/>
                <a:ext cx="282129" cy="276999"/>
              </a:xfrm>
              <a:prstGeom prst="rect">
                <a:avLst/>
              </a:prstGeom>
              <a:blipFill>
                <a:blip r:embed="rId2"/>
                <a:stretch>
                  <a:fillRect l="-28261" t="-2222" r="-2608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A15A6D0-2960-4495-BA3B-742C744CC32E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1401293" y="1836559"/>
            <a:ext cx="1" cy="374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418FC0-65B2-4D5B-9732-329CF39BD614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1542358" y="2349419"/>
            <a:ext cx="301418" cy="1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032BCB-7469-4B9B-A0B8-0F7AE14AAACD}"/>
              </a:ext>
            </a:extLst>
          </p:cNvPr>
          <p:cNvSpPr/>
          <p:nvPr/>
        </p:nvSpPr>
        <p:spPr>
          <a:xfrm>
            <a:off x="1086976" y="2861159"/>
            <a:ext cx="62863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noAutofit/>
          </a:bodyPr>
          <a:lstStyle/>
          <a:p>
            <a:endParaRPr 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4AA76B-EEA9-40AB-ADE8-C46A02D1BE1E}"/>
              </a:ext>
            </a:extLst>
          </p:cNvPr>
          <p:cNvSpPr/>
          <p:nvPr/>
        </p:nvSpPr>
        <p:spPr>
          <a:xfrm>
            <a:off x="2375593" y="2861159"/>
            <a:ext cx="65909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noAutofit/>
          </a:bodyPr>
          <a:lstStyle/>
          <a:p>
            <a:endParaRPr 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AF5A2B-E417-4D99-8C64-56D966E1CA38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1401294" y="2487918"/>
            <a:ext cx="1303845" cy="37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517260F-BE0F-4702-BD88-25A2A09DC116}"/>
              </a:ext>
            </a:extLst>
          </p:cNvPr>
          <p:cNvCxnSpPr>
            <a:stCxn id="22" idx="2"/>
            <a:endCxn id="24" idx="3"/>
          </p:cNvCxnSpPr>
          <p:nvPr/>
        </p:nvCxnSpPr>
        <p:spPr>
          <a:xfrm rot="5400000">
            <a:off x="2247027" y="1892488"/>
            <a:ext cx="514041" cy="40218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1DB1EB2-FBB0-47B3-A470-DD196652FB66}"/>
              </a:ext>
            </a:extLst>
          </p:cNvPr>
          <p:cNvSpPr/>
          <p:nvPr/>
        </p:nvSpPr>
        <p:spPr>
          <a:xfrm>
            <a:off x="1409208" y="1845515"/>
            <a:ext cx="1298369" cy="1045028"/>
          </a:xfrm>
          <a:custGeom>
            <a:avLst/>
            <a:gdLst>
              <a:gd name="connsiteX0" fmla="*/ 1298369 w 1298369"/>
              <a:gd name="connsiteY0" fmla="*/ 0 h 1045028"/>
              <a:gd name="connsiteX1" fmla="*/ 1298369 w 1298369"/>
              <a:gd name="connsiteY1" fmla="*/ 645226 h 1045028"/>
              <a:gd name="connsiteX2" fmla="*/ 0 w 1298369"/>
              <a:gd name="connsiteY2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369" h="1045028">
                <a:moveTo>
                  <a:pt x="1298369" y="0"/>
                </a:moveTo>
                <a:lnTo>
                  <a:pt x="1298369" y="645226"/>
                </a:lnTo>
                <a:lnTo>
                  <a:pt x="0" y="1045028"/>
                </a:ln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9F4CC1-70D5-41C8-AA8B-6A427627339C}"/>
              </a:ext>
            </a:extLst>
          </p:cNvPr>
          <p:cNvGrpSpPr/>
          <p:nvPr/>
        </p:nvGrpSpPr>
        <p:grpSpPr>
          <a:xfrm>
            <a:off x="3553541" y="1467786"/>
            <a:ext cx="1877982" cy="1791467"/>
            <a:chOff x="2896439" y="1245232"/>
            <a:chExt cx="1877982" cy="179146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BDC67E1-A305-4521-96B1-676024CCC5F1}"/>
                </a:ext>
              </a:extLst>
            </p:cNvPr>
            <p:cNvSpPr/>
            <p:nvPr/>
          </p:nvSpPr>
          <p:spPr>
            <a:xfrm>
              <a:off x="2901921" y="1245232"/>
              <a:ext cx="111985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3C0E94-2BA4-4A53-B2F1-FA017547C2FD}"/>
                </a:ext>
              </a:extLst>
            </p:cNvPr>
            <p:cNvSpPr/>
            <p:nvPr/>
          </p:nvSpPr>
          <p:spPr>
            <a:xfrm>
              <a:off x="4318663" y="1245232"/>
              <a:ext cx="45575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37989E-BA5F-427E-848A-DE56E720BD3E}"/>
                </a:ext>
              </a:extLst>
            </p:cNvPr>
            <p:cNvSpPr/>
            <p:nvPr/>
          </p:nvSpPr>
          <p:spPr>
            <a:xfrm>
              <a:off x="3658721" y="1943939"/>
              <a:ext cx="45917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FC25B42-41FD-44CC-85AE-730E7D582F0B}"/>
                    </a:ext>
                  </a:extLst>
                </p:cNvPr>
                <p:cNvSpPr txBox="1"/>
                <p:nvPr/>
              </p:nvSpPr>
              <p:spPr>
                <a:xfrm>
                  <a:off x="3075174" y="1988924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FC25B42-41FD-44CC-85AE-730E7D582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174" y="1988924"/>
                  <a:ext cx="28212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532" t="-2222" r="-25532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9FC1662-B7A1-4BFE-8515-D4BD7070CF42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3216239" y="1614005"/>
              <a:ext cx="0" cy="37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763ECAF-6AA6-4505-A1BF-57AE3215B470}"/>
                </a:ext>
              </a:extLst>
            </p:cNvPr>
            <p:cNvCxnSpPr>
              <a:cxnSpLocks/>
              <a:stCxn id="44" idx="1"/>
              <a:endCxn id="45" idx="3"/>
            </p:cNvCxnSpPr>
            <p:nvPr/>
          </p:nvCxnSpPr>
          <p:spPr>
            <a:xfrm flipH="1" flipV="1">
              <a:off x="3357303" y="2127424"/>
              <a:ext cx="301418" cy="1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5F4A3DD1-1CC2-4961-8C64-153CBA27B61C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3216239" y="2265923"/>
              <a:ext cx="1303845" cy="373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5DF2AF24-7046-4BB0-904C-BDE64D76CA21}"/>
                </a:ext>
              </a:extLst>
            </p:cNvPr>
            <p:cNvCxnSpPr>
              <a:cxnSpLocks/>
              <a:stCxn id="52" idx="0"/>
              <a:endCxn id="44" idx="3"/>
            </p:cNvCxnSpPr>
            <p:nvPr/>
          </p:nvCxnSpPr>
          <p:spPr>
            <a:xfrm flipH="1">
              <a:off x="4117900" y="1623520"/>
              <a:ext cx="404622" cy="505085"/>
            </a:xfrm>
            <a:prstGeom prst="bentConnector3">
              <a:avLst>
                <a:gd name="adj1" fmla="val 2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EAC1BFB-0617-40A1-B2AC-E53B22996A8B}"/>
                </a:ext>
              </a:extLst>
            </p:cNvPr>
            <p:cNvSpPr/>
            <p:nvPr/>
          </p:nvSpPr>
          <p:spPr>
            <a:xfrm>
              <a:off x="3224153" y="1623520"/>
              <a:ext cx="1298369" cy="1045028"/>
            </a:xfrm>
            <a:custGeom>
              <a:avLst/>
              <a:gdLst>
                <a:gd name="connsiteX0" fmla="*/ 1298369 w 1298369"/>
                <a:gd name="connsiteY0" fmla="*/ 0 h 1045028"/>
                <a:gd name="connsiteX1" fmla="*/ 1298369 w 1298369"/>
                <a:gd name="connsiteY1" fmla="*/ 645226 h 1045028"/>
                <a:gd name="connsiteX2" fmla="*/ 0 w 1298369"/>
                <a:gd name="connsiteY2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369" h="1045028">
                  <a:moveTo>
                    <a:pt x="1298369" y="0"/>
                  </a:moveTo>
                  <a:lnTo>
                    <a:pt x="1298369" y="645226"/>
                  </a:lnTo>
                  <a:lnTo>
                    <a:pt x="0" y="1045028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B141957-2AA0-4E09-994D-33CE67A2F94E}"/>
                </a:ext>
              </a:extLst>
            </p:cNvPr>
            <p:cNvSpPr/>
            <p:nvPr/>
          </p:nvSpPr>
          <p:spPr>
            <a:xfrm>
              <a:off x="2896439" y="2664620"/>
              <a:ext cx="455758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E472254-C3AB-46CA-B2C2-6D17379BDDBF}"/>
                </a:ext>
              </a:extLst>
            </p:cNvPr>
            <p:cNvSpPr/>
            <p:nvPr/>
          </p:nvSpPr>
          <p:spPr>
            <a:xfrm>
              <a:off x="3654565" y="2667367"/>
              <a:ext cx="111985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34F36CF-950E-4C7E-81AD-5E6D0B334E46}"/>
              </a:ext>
            </a:extLst>
          </p:cNvPr>
          <p:cNvGrpSpPr/>
          <p:nvPr/>
        </p:nvGrpSpPr>
        <p:grpSpPr>
          <a:xfrm>
            <a:off x="6010775" y="1467227"/>
            <a:ext cx="1947708" cy="2273906"/>
            <a:chOff x="5353673" y="1244673"/>
            <a:chExt cx="1947708" cy="227390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372752B-ABC4-405C-B88F-A1F8784947A8}"/>
                </a:ext>
              </a:extLst>
            </p:cNvPr>
            <p:cNvSpPr/>
            <p:nvPr/>
          </p:nvSpPr>
          <p:spPr>
            <a:xfrm>
              <a:off x="5353673" y="1244673"/>
              <a:ext cx="628634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155E08B-09F2-444A-95E2-7808DE52C6FC}"/>
                </a:ext>
              </a:extLst>
            </p:cNvPr>
            <p:cNvSpPr/>
            <p:nvPr/>
          </p:nvSpPr>
          <p:spPr>
            <a:xfrm>
              <a:off x="6642290" y="1244673"/>
              <a:ext cx="659090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90848-1A9F-4ADC-AB68-93E5CB87B5BA}"/>
                </a:ext>
              </a:extLst>
            </p:cNvPr>
            <p:cNvSpPr/>
            <p:nvPr/>
          </p:nvSpPr>
          <p:spPr>
            <a:xfrm>
              <a:off x="6110473" y="1943380"/>
              <a:ext cx="45917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6CEF8E1-6B2B-4669-B4C2-95910746D8D3}"/>
                    </a:ext>
                  </a:extLst>
                </p:cNvPr>
                <p:cNvSpPr txBox="1"/>
                <p:nvPr/>
              </p:nvSpPr>
              <p:spPr>
                <a:xfrm>
                  <a:off x="5526926" y="1988365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6CEF8E1-6B2B-4669-B4C2-95910746D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926" y="1988365"/>
                  <a:ext cx="28212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32" t="-2222" r="-25532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551AAE8-7CCB-4F98-AB4C-B53725328A47}"/>
                </a:ext>
              </a:extLst>
            </p:cNvPr>
            <p:cNvCxnSpPr>
              <a:cxnSpLocks/>
              <a:stCxn id="63" idx="2"/>
              <a:endCxn id="66" idx="0"/>
            </p:cNvCxnSpPr>
            <p:nvPr/>
          </p:nvCxnSpPr>
          <p:spPr>
            <a:xfrm>
              <a:off x="5667990" y="1614005"/>
              <a:ext cx="1" cy="37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BE22DFC-8CDF-4BB3-A991-B54D3787139A}"/>
                </a:ext>
              </a:extLst>
            </p:cNvPr>
            <p:cNvCxnSpPr>
              <a:cxnSpLocks/>
              <a:stCxn id="65" idx="1"/>
              <a:endCxn id="66" idx="3"/>
            </p:cNvCxnSpPr>
            <p:nvPr/>
          </p:nvCxnSpPr>
          <p:spPr>
            <a:xfrm flipH="1" flipV="1">
              <a:off x="5809055" y="2126865"/>
              <a:ext cx="301418" cy="1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2310098-4FA1-4DDB-89A9-DF6A97408A90}"/>
                </a:ext>
              </a:extLst>
            </p:cNvPr>
            <p:cNvSpPr/>
            <p:nvPr/>
          </p:nvSpPr>
          <p:spPr>
            <a:xfrm>
              <a:off x="5353673" y="3149247"/>
              <a:ext cx="628634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B955EA3-4CB0-48EF-9E97-A8BFE0AD0DD2}"/>
                </a:ext>
              </a:extLst>
            </p:cNvPr>
            <p:cNvSpPr/>
            <p:nvPr/>
          </p:nvSpPr>
          <p:spPr>
            <a:xfrm>
              <a:off x="6642290" y="3149247"/>
              <a:ext cx="65909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endParaRPr 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A04ED00-E961-440B-9256-D15D016C1B8D}"/>
                </a:ext>
              </a:extLst>
            </p:cNvPr>
            <p:cNvSpPr/>
            <p:nvPr/>
          </p:nvSpPr>
          <p:spPr>
            <a:xfrm>
              <a:off x="6106540" y="2359693"/>
              <a:ext cx="459179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BD99C891-B17F-43A2-AB22-45D4519D31DA}"/>
                </a:ext>
              </a:extLst>
            </p:cNvPr>
            <p:cNvSpPr/>
            <p:nvPr/>
          </p:nvSpPr>
          <p:spPr>
            <a:xfrm flipH="1">
              <a:off x="5670726" y="2234206"/>
              <a:ext cx="1298369" cy="913860"/>
            </a:xfrm>
            <a:custGeom>
              <a:avLst/>
              <a:gdLst>
                <a:gd name="connsiteX0" fmla="*/ 1298369 w 1298369"/>
                <a:gd name="connsiteY0" fmla="*/ 0 h 1045028"/>
                <a:gd name="connsiteX1" fmla="*/ 1298369 w 1298369"/>
                <a:gd name="connsiteY1" fmla="*/ 645226 h 1045028"/>
                <a:gd name="connsiteX2" fmla="*/ 0 w 1298369"/>
                <a:gd name="connsiteY2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369" h="1045028">
                  <a:moveTo>
                    <a:pt x="1298369" y="0"/>
                  </a:moveTo>
                  <a:lnTo>
                    <a:pt x="1298369" y="645226"/>
                  </a:lnTo>
                  <a:lnTo>
                    <a:pt x="0" y="1045028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B4E4340-06B1-40BB-9CEB-FF79162BD8C4}"/>
                    </a:ext>
                  </a:extLst>
                </p:cNvPr>
                <p:cNvSpPr txBox="1"/>
                <p:nvPr/>
              </p:nvSpPr>
              <p:spPr>
                <a:xfrm>
                  <a:off x="6830769" y="2405859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B4E4340-06B1-40BB-9CEB-FF79162BD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0769" y="2405859"/>
                  <a:ext cx="28212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532" r="-2553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F1CF8866-EDA6-4BA6-8C15-670D9049EEAD}"/>
                </a:ext>
              </a:extLst>
            </p:cNvPr>
            <p:cNvCxnSpPr>
              <a:cxnSpLocks/>
              <a:stCxn id="64" idx="2"/>
              <a:endCxn id="76" idx="0"/>
            </p:cNvCxnSpPr>
            <p:nvPr/>
          </p:nvCxnSpPr>
          <p:spPr>
            <a:xfrm flipH="1">
              <a:off x="6971834" y="1614005"/>
              <a:ext cx="1" cy="7918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2ED9FF22-D281-4FA5-BE1D-ABEA3B127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719" y="2126864"/>
              <a:ext cx="4061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350F9127-2FB1-4100-B6ED-F9640ADCCA33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5667990" y="2544359"/>
              <a:ext cx="4385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F338BA1-97CE-4C6C-881A-322D662C8721}"/>
                </a:ext>
              </a:extLst>
            </p:cNvPr>
            <p:cNvCxnSpPr>
              <a:cxnSpLocks/>
              <a:stCxn id="74" idx="3"/>
              <a:endCxn id="76" idx="1"/>
            </p:cNvCxnSpPr>
            <p:nvPr/>
          </p:nvCxnSpPr>
          <p:spPr>
            <a:xfrm>
              <a:off x="6565719" y="2544359"/>
              <a:ext cx="2650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4E30C9F-1D00-4502-A826-923C7C4F8FB0}"/>
                </a:ext>
              </a:extLst>
            </p:cNvPr>
            <p:cNvSpPr/>
            <p:nvPr/>
          </p:nvSpPr>
          <p:spPr>
            <a:xfrm>
              <a:off x="5680364" y="2671948"/>
              <a:ext cx="1294410" cy="475013"/>
            </a:xfrm>
            <a:custGeom>
              <a:avLst/>
              <a:gdLst>
                <a:gd name="connsiteX0" fmla="*/ 1294410 w 1294410"/>
                <a:gd name="connsiteY0" fmla="*/ 0 h 475013"/>
                <a:gd name="connsiteX1" fmla="*/ 1294410 w 1294410"/>
                <a:gd name="connsiteY1" fmla="*/ 114795 h 475013"/>
                <a:gd name="connsiteX2" fmla="*/ 0 w 1294410"/>
                <a:gd name="connsiteY2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4410" h="475013">
                  <a:moveTo>
                    <a:pt x="1294410" y="0"/>
                  </a:moveTo>
                  <a:lnTo>
                    <a:pt x="1294410" y="114795"/>
                  </a:lnTo>
                  <a:lnTo>
                    <a:pt x="0" y="475013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193A8C9B-D01A-411D-A508-84AC32F3DDC8}"/>
              </a:ext>
            </a:extLst>
          </p:cNvPr>
          <p:cNvSpPr txBox="1"/>
          <p:nvPr/>
        </p:nvSpPr>
        <p:spPr>
          <a:xfrm>
            <a:off x="739890" y="1032658"/>
            <a:ext cx="266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 Feistel (Classical)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ABCFD94-7AE3-4EBE-A60D-98E5A53706A3}"/>
              </a:ext>
            </a:extLst>
          </p:cNvPr>
          <p:cNvSpPr txBox="1"/>
          <p:nvPr/>
        </p:nvSpPr>
        <p:spPr>
          <a:xfrm>
            <a:off x="3545090" y="1023073"/>
            <a:ext cx="196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Unbalanced Feistel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A4D397-4754-4587-A98F-D68206279F5C}"/>
              </a:ext>
            </a:extLst>
          </p:cNvPr>
          <p:cNvSpPr txBox="1"/>
          <p:nvPr/>
        </p:nvSpPr>
        <p:spPr>
          <a:xfrm>
            <a:off x="6010775" y="1000838"/>
            <a:ext cx="18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Alternating Feistel</a:t>
            </a:r>
          </a:p>
        </p:txBody>
      </p:sp>
      <p:pic>
        <p:nvPicPr>
          <p:cNvPr id="1026" name="Picture 2" descr="http://cryptowiki.net/images/d/d7/%D0%9E%D0%A1%D0%A4028_e.JPG">
            <a:extLst>
              <a:ext uri="{FF2B5EF4-FFF2-40B4-BE49-F238E27FC236}">
                <a16:creationId xmlns:a16="http://schemas.microsoft.com/office/drawing/2014/main" id="{067C92B3-DD14-4E7A-B36C-89DBC2F9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47" y="4163763"/>
            <a:ext cx="62293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D0D3C1F-68AC-45B9-A1EF-8D8F1C87E208}"/>
              </a:ext>
            </a:extLst>
          </p:cNvPr>
          <p:cNvSpPr txBox="1"/>
          <p:nvPr/>
        </p:nvSpPr>
        <p:spPr>
          <a:xfrm>
            <a:off x="3646030" y="3966899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Feistel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6670ED-FF7A-4013-B5C1-FDCAE6BFA01B}"/>
              </a:ext>
            </a:extLst>
          </p:cNvPr>
          <p:cNvSpPr/>
          <p:nvPr/>
        </p:nvSpPr>
        <p:spPr>
          <a:xfrm>
            <a:off x="2421231" y="598972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Figure Ref: </a:t>
            </a:r>
            <a:r>
              <a:rPr lang="en-US" sz="1050" dirty="0">
                <a:hlinkClick r:id="rId7"/>
              </a:rPr>
              <a:t>http://cryptowiki.net/index.php?title=Generalized_Feistel_networks</a:t>
            </a:r>
            <a:endParaRPr lang="en-US" sz="1050" dirty="0"/>
          </a:p>
        </p:txBody>
      </p:sp>
      <p:sp>
        <p:nvSpPr>
          <p:cNvPr id="103" name="별: 꼭짓점 5개 102">
            <a:extLst>
              <a:ext uri="{FF2B5EF4-FFF2-40B4-BE49-F238E27FC236}">
                <a16:creationId xmlns:a16="http://schemas.microsoft.com/office/drawing/2014/main" id="{607CFE3E-6A5C-4422-9FC9-3F88508CE9DE}"/>
              </a:ext>
            </a:extLst>
          </p:cNvPr>
          <p:cNvSpPr/>
          <p:nvPr/>
        </p:nvSpPr>
        <p:spPr>
          <a:xfrm>
            <a:off x="3315032" y="3705921"/>
            <a:ext cx="552915" cy="48007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59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687CA92-FC3E-4D17-AD45-3C4D68A37C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003" y="1795471"/>
            <a:ext cx="8517995" cy="4283596"/>
          </a:xfrm>
        </p:spPr>
        <p:txBody>
          <a:bodyPr/>
          <a:lstStyle/>
          <a:p>
            <a:r>
              <a:rPr lang="ko-KR" altLang="en-US" sz="1600" dirty="0">
                <a:solidFill>
                  <a:prstClr val="black"/>
                </a:solidFill>
              </a:rPr>
              <a:t>블록암호의 연산을 </a:t>
            </a:r>
            <a:r>
              <a:rPr lang="en-US" altLang="ko-KR" sz="1600" dirty="0">
                <a:solidFill>
                  <a:prstClr val="black"/>
                </a:solidFill>
              </a:rPr>
              <a:t>modular addition, rotation, </a:t>
            </a:r>
            <a:r>
              <a:rPr lang="en-US" altLang="ko-KR" sz="1600" dirty="0" err="1">
                <a:solidFill>
                  <a:prstClr val="black"/>
                </a:solidFill>
              </a:rPr>
              <a:t>xor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만으로 구성하는 방식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ko-KR" altLang="en-US" sz="1600" dirty="0">
                <a:solidFill>
                  <a:prstClr val="black"/>
                </a:solidFill>
              </a:rPr>
              <a:t>최근 자원이 제한된</a:t>
            </a:r>
            <a:r>
              <a:rPr lang="en-US" altLang="ko-KR" sz="1600" dirty="0">
                <a:solidFill>
                  <a:prstClr val="black"/>
                </a:solidFill>
              </a:rPr>
              <a:t>(Resource-constrained) </a:t>
            </a:r>
            <a:r>
              <a:rPr lang="ko-KR" altLang="en-US" sz="1600" dirty="0">
                <a:solidFill>
                  <a:prstClr val="black"/>
                </a:solidFill>
              </a:rPr>
              <a:t>경량 환경을 위해 </a:t>
            </a:r>
            <a:r>
              <a:rPr lang="en-US" altLang="ko-KR" sz="1600" dirty="0">
                <a:solidFill>
                  <a:prstClr val="black"/>
                </a:solidFill>
              </a:rPr>
              <a:t>ARX-based </a:t>
            </a:r>
            <a:r>
              <a:rPr lang="ko-KR" altLang="en-US" sz="1600" dirty="0">
                <a:solidFill>
                  <a:prstClr val="black"/>
                </a:solidFill>
              </a:rPr>
              <a:t>암호가 인기를 끌고 있음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600" dirty="0">
                <a:solidFill>
                  <a:prstClr val="black"/>
                </a:solidFill>
              </a:rPr>
              <a:t>블록암호 </a:t>
            </a:r>
            <a:r>
              <a:rPr lang="en-US" altLang="ko-KR" sz="1600" dirty="0">
                <a:solidFill>
                  <a:prstClr val="black"/>
                </a:solidFill>
              </a:rPr>
              <a:t>TEA, XTEA, Threefish, HIGHT, LEA, Speck, CHAM </a:t>
            </a:r>
            <a:r>
              <a:rPr lang="ko-KR" altLang="en-US" sz="1600" dirty="0">
                <a:solidFill>
                  <a:prstClr val="black"/>
                </a:solidFill>
              </a:rPr>
              <a:t>등에서 사용됨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600" dirty="0">
                <a:solidFill>
                  <a:prstClr val="black"/>
                </a:solidFill>
              </a:rPr>
              <a:t>더불어 스트림 암호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해시함수에서도 </a:t>
            </a:r>
            <a:r>
              <a:rPr lang="en-US" altLang="ko-KR" sz="1600" dirty="0">
                <a:solidFill>
                  <a:prstClr val="black"/>
                </a:solidFill>
              </a:rPr>
              <a:t>ARX </a:t>
            </a:r>
            <a:r>
              <a:rPr lang="ko-KR" altLang="en-US" sz="1600" dirty="0">
                <a:solidFill>
                  <a:prstClr val="black"/>
                </a:solidFill>
              </a:rPr>
              <a:t>기반으로 설계된 암호 함수들이 존재함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/>
                </a:solidFill>
              </a:rPr>
              <a:t>스트림 암호</a:t>
            </a:r>
            <a:r>
              <a:rPr lang="en-US" altLang="ko-KR" sz="1200" dirty="0">
                <a:solidFill>
                  <a:prstClr val="black"/>
                </a:solidFill>
              </a:rPr>
              <a:t>: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Salsa20, </a:t>
            </a:r>
            <a:r>
              <a:rPr lang="en-US" altLang="ko-KR" sz="1200" dirty="0" err="1">
                <a:solidFill>
                  <a:prstClr val="black"/>
                </a:solidFill>
              </a:rPr>
              <a:t>ChaCha</a:t>
            </a:r>
            <a:r>
              <a:rPr lang="en-US" altLang="ko-KR" sz="1200" dirty="0">
                <a:solidFill>
                  <a:prstClr val="black"/>
                </a:solidFill>
              </a:rPr>
              <a:t>, HC-128 </a:t>
            </a:r>
            <a:r>
              <a:rPr lang="ko-KR" altLang="en-US" sz="1200" dirty="0">
                <a:solidFill>
                  <a:prstClr val="black"/>
                </a:solidFill>
              </a:rPr>
              <a:t>등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/>
                </a:solidFill>
              </a:rPr>
              <a:t>해시함수</a:t>
            </a:r>
            <a:r>
              <a:rPr lang="en-US" altLang="ko-KR" sz="1200" dirty="0">
                <a:solidFill>
                  <a:prstClr val="black"/>
                </a:solidFill>
              </a:rPr>
              <a:t>: BLAKE, Skein, </a:t>
            </a:r>
            <a:r>
              <a:rPr lang="en-US" altLang="ko-KR" sz="1200" dirty="0" err="1">
                <a:solidFill>
                  <a:prstClr val="black"/>
                </a:solidFill>
              </a:rPr>
              <a:t>Cubehash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등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600" dirty="0">
              <a:solidFill>
                <a:prstClr val="black"/>
              </a:solidFill>
            </a:endParaRPr>
          </a:p>
          <a:p>
            <a:pPr lvl="0"/>
            <a:r>
              <a:rPr lang="ko-KR" altLang="en-US" sz="1600" dirty="0">
                <a:solidFill>
                  <a:prstClr val="black"/>
                </a:solidFill>
              </a:rPr>
              <a:t>장점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200" dirty="0"/>
              <a:t>PC </a:t>
            </a:r>
            <a:r>
              <a:rPr lang="ko-KR" altLang="en-US" sz="1200" dirty="0"/>
              <a:t>환경에서 고속으로 동작</a:t>
            </a: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알고리즘 명시와 이해</a:t>
            </a:r>
            <a:r>
              <a:rPr lang="en-US" altLang="ko-KR" sz="1200" dirty="0"/>
              <a:t>, </a:t>
            </a:r>
            <a:r>
              <a:rPr lang="ko-KR" altLang="en-US" sz="1200" dirty="0"/>
              <a:t>구현이 쉬움</a:t>
            </a:r>
            <a:endParaRPr lang="en-US" altLang="ko-KR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200" dirty="0"/>
              <a:t>Timing attack </a:t>
            </a:r>
            <a:r>
              <a:rPr lang="ko-KR" altLang="en-US" sz="1200" dirty="0"/>
              <a:t>에 안전함</a:t>
            </a:r>
            <a:r>
              <a:rPr lang="en-US" altLang="ko-KR" sz="12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0"/>
            <a:r>
              <a:rPr lang="ko-KR" altLang="en-US" sz="1600" dirty="0">
                <a:solidFill>
                  <a:prstClr val="black"/>
                </a:solidFill>
              </a:rPr>
              <a:t>단점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/>
              <a:t>차분</a:t>
            </a:r>
            <a:r>
              <a:rPr lang="en-US" altLang="ko-KR" sz="1200" dirty="0"/>
              <a:t>, </a:t>
            </a:r>
            <a:r>
              <a:rPr lang="ko-KR" altLang="en-US" sz="1200" dirty="0"/>
              <a:t>선형 공경에 대한 안전성 증명이 어려움</a:t>
            </a:r>
            <a:r>
              <a:rPr lang="en-US" altLang="ko-KR" sz="12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부채널</a:t>
            </a:r>
            <a:r>
              <a:rPr lang="ko-KR" altLang="en-US" sz="1200" dirty="0"/>
              <a:t> 공격에 </a:t>
            </a:r>
            <a:r>
              <a:rPr lang="ko-KR" altLang="en-US" sz="1200" dirty="0" err="1"/>
              <a:t>대응시</a:t>
            </a:r>
            <a:r>
              <a:rPr lang="ko-KR" altLang="en-US" sz="1200" dirty="0"/>
              <a:t> 효율성 저하가 심함</a:t>
            </a:r>
            <a:r>
              <a:rPr lang="en-US" altLang="ko-KR" sz="1200" dirty="0"/>
              <a:t>.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3. ARX Design Paradigm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ARX (Addition-Rotation-</a:t>
            </a:r>
            <a:r>
              <a:rPr lang="en-US" dirty="0" err="1"/>
              <a:t>Xor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67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3. ARX Design Paradigm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0528E-4375-4B26-BF6D-262C5F02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2" y="1795470"/>
            <a:ext cx="4258997" cy="1908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B6EA10-3165-41FA-B7AE-D353064CE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2" y="3960695"/>
            <a:ext cx="4211287" cy="1813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449C6A-8A9E-4BAE-82C9-A7C047A3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830" y="1101019"/>
            <a:ext cx="4275117" cy="2485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A574A6-A909-4582-8A0A-80FE5FF4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00" y="3773413"/>
            <a:ext cx="3471862" cy="20565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14C57A-417C-497E-A2BB-D0959CBA200D}"/>
              </a:ext>
            </a:extLst>
          </p:cNvPr>
          <p:cNvSpPr/>
          <p:nvPr/>
        </p:nvSpPr>
        <p:spPr>
          <a:xfrm>
            <a:off x="2559776" y="5959255"/>
            <a:ext cx="5483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Figure Ref: </a:t>
            </a:r>
            <a:r>
              <a:rPr lang="en-US" sz="1050" dirty="0">
                <a:hlinkClick r:id="rId6"/>
              </a:rPr>
              <a:t>https://www.cryptolux.org/index.php/Lightweight_Block_Ciphers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887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687CA92-FC3E-4D17-AD45-3C4D68A37C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003" y="1795471"/>
            <a:ext cx="8517995" cy="4283596"/>
          </a:xfrm>
        </p:spPr>
        <p:txBody>
          <a:bodyPr/>
          <a:lstStyle/>
          <a:p>
            <a:r>
              <a:rPr lang="ko-KR" altLang="en-US" sz="1600" dirty="0">
                <a:solidFill>
                  <a:prstClr val="black"/>
                </a:solidFill>
              </a:rPr>
              <a:t>블록암호 </a:t>
            </a:r>
            <a:r>
              <a:rPr lang="en-US" altLang="ko-KR" sz="1600" dirty="0">
                <a:solidFill>
                  <a:prstClr val="black"/>
                </a:solidFill>
              </a:rPr>
              <a:t>LEA</a:t>
            </a:r>
            <a:r>
              <a:rPr lang="ko-KR" altLang="en-US" sz="1600" dirty="0">
                <a:solidFill>
                  <a:prstClr val="black"/>
                </a:solidFill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</a:rPr>
              <a:t>년에 개발된 국내 표준 블록 암호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ARX </a:t>
            </a:r>
            <a:r>
              <a:rPr lang="ko-KR" altLang="en-US" sz="1600" dirty="0">
                <a:solidFill>
                  <a:prstClr val="black"/>
                </a:solidFill>
              </a:rPr>
              <a:t>기반 </a:t>
            </a:r>
            <a:r>
              <a:rPr lang="en-US" altLang="ko-KR" sz="1600" dirty="0">
                <a:solidFill>
                  <a:prstClr val="black"/>
                </a:solidFill>
              </a:rPr>
              <a:t>GFN </a:t>
            </a:r>
            <a:r>
              <a:rPr lang="ko-KR" altLang="en-US" sz="1600" dirty="0">
                <a:solidFill>
                  <a:prstClr val="black"/>
                </a:solidFill>
              </a:rPr>
              <a:t>구조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600" dirty="0">
                <a:solidFill>
                  <a:prstClr val="black"/>
                </a:solidFill>
              </a:rPr>
              <a:t>다음 링크에서 규격서 참고 가능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hlinkClick r:id="rId2"/>
              </a:rPr>
              <a:t>https://seed.kisa.or.kr/kisa/skill/EgovLeaInfo.do</a:t>
            </a:r>
            <a:endParaRPr lang="en-US" altLang="ko-KR" sz="16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4. Home</a:t>
            </a:r>
            <a:r>
              <a:rPr lang="ko-KR" altLang="en-US" dirty="0"/>
              <a:t> </a:t>
            </a:r>
            <a:r>
              <a:rPr lang="en-US" altLang="ko-KR" dirty="0"/>
              <a:t>work:</a:t>
            </a:r>
            <a:r>
              <a:rPr lang="ko-KR" altLang="en-US" dirty="0"/>
              <a:t> </a:t>
            </a:r>
            <a:r>
              <a:rPr lang="en-US" altLang="ko-KR" dirty="0"/>
              <a:t>LEA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 </a:t>
            </a:r>
            <a:r>
              <a:rPr lang="ko-KR" altLang="en-US" dirty="0"/>
              <a:t>구현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E19B7-ED29-41EC-87AF-6477FBAD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363" y="3192359"/>
            <a:ext cx="2935679" cy="2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C952D-F96C-4A4E-8F4A-76ADE86A8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~</a:t>
            </a:r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0D3999-C585-4E22-9BCF-8EE26716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8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2AC0B67-C5E4-4778-AF89-3442B2A91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Feistel Structure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FE279-6AF0-45E0-B039-DC96BBF1C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137493-36CA-42DC-9BCA-6580A5DB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DC07CDFD-58FC-45C7-8E61-A3187A1A4FC0}"/>
              </a:ext>
            </a:extLst>
          </p:cNvPr>
          <p:cNvSpPr txBox="1">
            <a:spLocks/>
          </p:cNvSpPr>
          <p:nvPr/>
        </p:nvSpPr>
        <p:spPr>
          <a:xfrm>
            <a:off x="2532791" y="2622884"/>
            <a:ext cx="4972414" cy="59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Modified Feistel Structures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FB648694-A895-40E5-A21E-EAF2223E7029}"/>
              </a:ext>
            </a:extLst>
          </p:cNvPr>
          <p:cNvSpPr txBox="1">
            <a:spLocks/>
          </p:cNvSpPr>
          <p:nvPr/>
        </p:nvSpPr>
        <p:spPr>
          <a:xfrm>
            <a:off x="2140905" y="2622884"/>
            <a:ext cx="391886" cy="592314"/>
          </a:xfrm>
          <a:prstGeom prst="rect">
            <a:avLst/>
          </a:prstGeom>
          <a:solidFill>
            <a:schemeClr val="bg1"/>
          </a:solidFill>
          <a:ln w="28575">
            <a:solidFill>
              <a:srgbClr val="1C3C3D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3B4D48C5-9CB0-4AC2-8502-F88955D7616A}"/>
              </a:ext>
            </a:extLst>
          </p:cNvPr>
          <p:cNvSpPr txBox="1">
            <a:spLocks/>
          </p:cNvSpPr>
          <p:nvPr/>
        </p:nvSpPr>
        <p:spPr>
          <a:xfrm>
            <a:off x="2532791" y="3642803"/>
            <a:ext cx="3513137" cy="59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ARX Design Paradigm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7995787-C259-48D4-B5F5-0FAEB1F6A06A}"/>
              </a:ext>
            </a:extLst>
          </p:cNvPr>
          <p:cNvSpPr txBox="1">
            <a:spLocks/>
          </p:cNvSpPr>
          <p:nvPr/>
        </p:nvSpPr>
        <p:spPr>
          <a:xfrm>
            <a:off x="2140905" y="3642803"/>
            <a:ext cx="391886" cy="592314"/>
          </a:xfrm>
          <a:prstGeom prst="rect">
            <a:avLst/>
          </a:prstGeom>
          <a:solidFill>
            <a:schemeClr val="bg1"/>
          </a:solidFill>
          <a:ln w="28575">
            <a:solidFill>
              <a:srgbClr val="1C3C3D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C4AB47C6-9916-45EB-9842-5909E5C3BBA5}"/>
              </a:ext>
            </a:extLst>
          </p:cNvPr>
          <p:cNvSpPr txBox="1">
            <a:spLocks/>
          </p:cNvSpPr>
          <p:nvPr/>
        </p:nvSpPr>
        <p:spPr>
          <a:xfrm>
            <a:off x="2532791" y="4642990"/>
            <a:ext cx="3513137" cy="59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 work: LEA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727391A-091D-425C-97DE-C801D01C85EF}"/>
              </a:ext>
            </a:extLst>
          </p:cNvPr>
          <p:cNvSpPr txBox="1">
            <a:spLocks/>
          </p:cNvSpPr>
          <p:nvPr/>
        </p:nvSpPr>
        <p:spPr>
          <a:xfrm>
            <a:off x="2140905" y="4642990"/>
            <a:ext cx="391886" cy="592314"/>
          </a:xfrm>
          <a:prstGeom prst="rect">
            <a:avLst/>
          </a:prstGeom>
          <a:solidFill>
            <a:schemeClr val="bg1"/>
          </a:solidFill>
          <a:ln w="28575">
            <a:solidFill>
              <a:srgbClr val="1C3C3D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14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687CA92-FC3E-4D17-AD45-3C4D68A37C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003" y="1795471"/>
            <a:ext cx="8517995" cy="4283596"/>
          </a:xfrm>
        </p:spPr>
        <p:txBody>
          <a:bodyPr/>
          <a:lstStyle/>
          <a:p>
            <a:r>
              <a:rPr lang="ko-KR" altLang="en-US" dirty="0"/>
              <a:t>블록암호 구조의 설계 방식 중 하나</a:t>
            </a:r>
            <a:r>
              <a:rPr lang="en-US" altLang="ko-KR" dirty="0"/>
              <a:t>.</a:t>
            </a:r>
          </a:p>
          <a:p>
            <a:r>
              <a:rPr lang="en-US" dirty="0"/>
              <a:t>1970</a:t>
            </a:r>
            <a:r>
              <a:rPr lang="ko-KR" altLang="en-US" dirty="0"/>
              <a:t>년대 초 </a:t>
            </a:r>
            <a:r>
              <a:rPr lang="en-US" altLang="ko-KR" dirty="0"/>
              <a:t>Horst Feistel</a:t>
            </a:r>
            <a:r>
              <a:rPr lang="ko-KR" altLang="en-US" dirty="0"/>
              <a:t>에 의해 제안됨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Feistel Structure?</a:t>
            </a:r>
          </a:p>
        </p:txBody>
      </p:sp>
      <p:pic>
        <p:nvPicPr>
          <p:cNvPr id="18" name="Picture 2" descr="Symmetric Encryption">
            <a:extLst>
              <a:ext uri="{FF2B5EF4-FFF2-40B4-BE49-F238E27FC236}">
                <a16:creationId xmlns:a16="http://schemas.microsoft.com/office/drawing/2014/main" id="{D3B94B76-23C4-4148-B43A-B208CF08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1" y="2740976"/>
            <a:ext cx="4899576" cy="26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0DAF56-C7E5-4DD5-9261-990275DCE190}"/>
              </a:ext>
            </a:extLst>
          </p:cNvPr>
          <p:cNvSpPr txBox="1"/>
          <p:nvPr/>
        </p:nvSpPr>
        <p:spPr>
          <a:xfrm>
            <a:off x="476567" y="5555847"/>
            <a:ext cx="459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Ref: </a:t>
            </a:r>
            <a:r>
              <a:rPr lang="en-US" sz="1200" dirty="0">
                <a:hlinkClick r:id="rId3"/>
              </a:rPr>
              <a:t>https://www.ssl2buy.com/wiki/symmetric-vs-asymmetric-encryption-what-are-differences</a:t>
            </a:r>
            <a:endParaRPr 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FB39F4-AB3C-4C82-B909-68F23A3F76B3}"/>
              </a:ext>
            </a:extLst>
          </p:cNvPr>
          <p:cNvSpPr/>
          <p:nvPr/>
        </p:nvSpPr>
        <p:spPr>
          <a:xfrm>
            <a:off x="1143301" y="4294909"/>
            <a:ext cx="1152595" cy="585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010227-CDA9-4595-B8CE-3CCFF5D738FB}"/>
              </a:ext>
            </a:extLst>
          </p:cNvPr>
          <p:cNvSpPr/>
          <p:nvPr/>
        </p:nvSpPr>
        <p:spPr>
          <a:xfrm>
            <a:off x="3092833" y="4296888"/>
            <a:ext cx="1152595" cy="585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eistel cipher diagram en.svg">
            <a:extLst>
              <a:ext uri="{FF2B5EF4-FFF2-40B4-BE49-F238E27FC236}">
                <a16:creationId xmlns:a16="http://schemas.microsoft.com/office/drawing/2014/main" id="{B396D8D7-5DF1-4368-9F3B-3FFAE987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3" y="2813154"/>
            <a:ext cx="2191870" cy="32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995D6427-86A0-41E0-A434-1DB05B895405}"/>
              </a:ext>
            </a:extLst>
          </p:cNvPr>
          <p:cNvSpPr/>
          <p:nvPr/>
        </p:nvSpPr>
        <p:spPr>
          <a:xfrm>
            <a:off x="1717964" y="3171875"/>
            <a:ext cx="4231574" cy="1126993"/>
          </a:xfrm>
          <a:custGeom>
            <a:avLst/>
            <a:gdLst>
              <a:gd name="connsiteX0" fmla="*/ 0 w 4231574"/>
              <a:gd name="connsiteY0" fmla="*/ 1126993 h 1126993"/>
              <a:gd name="connsiteX1" fmla="*/ 1330036 w 4231574"/>
              <a:gd name="connsiteY1" fmla="*/ 260094 h 1126993"/>
              <a:gd name="connsiteX2" fmla="*/ 2913413 w 4231574"/>
              <a:gd name="connsiteY2" fmla="*/ 6754 h 1126993"/>
              <a:gd name="connsiteX3" fmla="*/ 4231574 w 4231574"/>
              <a:gd name="connsiteY3" fmla="*/ 97798 h 112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1574" h="1126993">
                <a:moveTo>
                  <a:pt x="0" y="1126993"/>
                </a:moveTo>
                <a:cubicBezTo>
                  <a:pt x="422233" y="786896"/>
                  <a:pt x="844467" y="446800"/>
                  <a:pt x="1330036" y="260094"/>
                </a:cubicBezTo>
                <a:cubicBezTo>
                  <a:pt x="1815605" y="73387"/>
                  <a:pt x="2429823" y="33803"/>
                  <a:pt x="2913413" y="6754"/>
                </a:cubicBezTo>
                <a:cubicBezTo>
                  <a:pt x="3397003" y="-20295"/>
                  <a:pt x="3814288" y="38751"/>
                  <a:pt x="4231574" y="97798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EC45475-946E-4EB0-8138-2CE6A814B10F}"/>
              </a:ext>
            </a:extLst>
          </p:cNvPr>
          <p:cNvSpPr/>
          <p:nvPr/>
        </p:nvSpPr>
        <p:spPr>
          <a:xfrm>
            <a:off x="3669475" y="2424725"/>
            <a:ext cx="3899065" cy="1870184"/>
          </a:xfrm>
          <a:custGeom>
            <a:avLst/>
            <a:gdLst>
              <a:gd name="connsiteX0" fmla="*/ 0 w 3899065"/>
              <a:gd name="connsiteY0" fmla="*/ 1870184 h 1870184"/>
              <a:gd name="connsiteX1" fmla="*/ 1203367 w 3899065"/>
              <a:gd name="connsiteY1" fmla="*/ 579732 h 1870184"/>
              <a:gd name="connsiteX2" fmla="*/ 2901538 w 3899065"/>
              <a:gd name="connsiteY2" fmla="*/ 1800 h 1870184"/>
              <a:gd name="connsiteX3" fmla="*/ 3899065 w 3899065"/>
              <a:gd name="connsiteY3" fmla="*/ 433270 h 18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9065" h="1870184">
                <a:moveTo>
                  <a:pt x="0" y="1870184"/>
                </a:moveTo>
                <a:cubicBezTo>
                  <a:pt x="359888" y="1380656"/>
                  <a:pt x="719777" y="891129"/>
                  <a:pt x="1203367" y="579732"/>
                </a:cubicBezTo>
                <a:cubicBezTo>
                  <a:pt x="1686957" y="268335"/>
                  <a:pt x="2452255" y="26210"/>
                  <a:pt x="2901538" y="1800"/>
                </a:cubicBezTo>
                <a:cubicBezTo>
                  <a:pt x="3350821" y="-22610"/>
                  <a:pt x="3624943" y="205330"/>
                  <a:pt x="3899065" y="43327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6FA29D-E889-4258-9085-AB00BF5A79A0}"/>
              </a:ext>
            </a:extLst>
          </p:cNvPr>
          <p:cNvSpPr/>
          <p:nvPr/>
        </p:nvSpPr>
        <p:spPr>
          <a:xfrm>
            <a:off x="5404898" y="5886707"/>
            <a:ext cx="3365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Figure Ref: </a:t>
            </a:r>
            <a:r>
              <a:rPr lang="en-US" sz="1100" dirty="0">
                <a:hlinkClick r:id="rId5"/>
              </a:rPr>
              <a:t>https://en.wikipedia.org/wiki/Feistel_cipher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324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</p:spPr>
            <p:txBody>
              <a:bodyPr/>
              <a:lstStyle/>
              <a:p>
                <a:r>
                  <a:rPr lang="ko-KR" altLang="en-US" dirty="0"/>
                  <a:t>암호화 과정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 err="1"/>
                  <a:t>평문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600" dirty="0"/>
                  <a:t>을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로 분할</a:t>
                </a:r>
                <a:r>
                  <a:rPr lang="en-US" altLang="ko-KR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600" dirty="0"/>
                  <a:t>에 대해 다음을 수행</a:t>
                </a:r>
                <a:r>
                  <a:rPr lang="en-US" altLang="ko-KR" sz="1600" dirty="0"/>
                  <a:t>.</a:t>
                </a:r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lvl="2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을 암호문으로 출력</a:t>
                </a:r>
                <a:r>
                  <a:rPr lang="en-US" altLang="ko-KR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altLang="ko-KR" sz="1600" dirty="0"/>
              </a:p>
              <a:p>
                <a:r>
                  <a:rPr lang="ko-KR" altLang="en-US" dirty="0"/>
                  <a:t>복호화 과정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암호문을 입력으로 </a:t>
                </a:r>
                <a:r>
                  <a:rPr lang="ko-KR" altLang="en-US" sz="1600" dirty="0" err="1"/>
                  <a:t>평문을</a:t>
                </a:r>
                <a:r>
                  <a:rPr lang="ko-KR" altLang="en-US" sz="1600" dirty="0"/>
                  <a:t> 출력</a:t>
                </a:r>
                <a:r>
                  <a:rPr lang="en-US" altLang="ko-KR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기본적으로 암호화 과정과 동일</a:t>
                </a:r>
                <a:r>
                  <a:rPr lang="en-US" altLang="ko-KR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단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라운드 키를 역순으로 사용함</a:t>
                </a:r>
                <a:r>
                  <a:rPr lang="en-US" altLang="ko-KR" sz="16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altLang="ko-KR" sz="1600" dirty="0"/>
              </a:p>
              <a:p>
                <a:pPr lvl="0"/>
                <a:r>
                  <a:rPr lang="ko-KR" altLang="en-US" dirty="0">
                    <a:solidFill>
                      <a:prstClr val="black"/>
                    </a:solidFill>
                  </a:rPr>
                  <a:t>마지막 라운드는 단순히 자리를 바꿈</a:t>
                </a:r>
                <a:r>
                  <a:rPr lang="en-US" altLang="ko-KR" dirty="0">
                    <a:solidFill>
                      <a:prstClr val="black"/>
                    </a:solidFill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  <a:blipFill>
                <a:blip r:embed="rId2"/>
                <a:stretch>
                  <a:fillRect l="-64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Enc/Dec process</a:t>
            </a:r>
          </a:p>
        </p:txBody>
      </p:sp>
      <p:pic>
        <p:nvPicPr>
          <p:cNvPr id="1026" name="Picture 2" descr="Feistel cipher diagram en.svg">
            <a:extLst>
              <a:ext uri="{FF2B5EF4-FFF2-40B4-BE49-F238E27FC236}">
                <a16:creationId xmlns:a16="http://schemas.microsoft.com/office/drawing/2014/main" id="{B396D8D7-5DF1-4368-9F3B-3FFAE987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5" y="1653571"/>
            <a:ext cx="2885705" cy="421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B3716B-A12B-448C-9487-1D2B7BD8A5A2}"/>
              </a:ext>
            </a:extLst>
          </p:cNvPr>
          <p:cNvSpPr/>
          <p:nvPr/>
        </p:nvSpPr>
        <p:spPr>
          <a:xfrm>
            <a:off x="4941760" y="5783342"/>
            <a:ext cx="3365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Figure Ref: </a:t>
            </a:r>
            <a:r>
              <a:rPr lang="en-US" sz="1100" dirty="0">
                <a:hlinkClick r:id="rId4"/>
              </a:rPr>
              <a:t>https://en.wikipedia.org/wiki/Feistel_cipher</a:t>
            </a:r>
            <a:endParaRPr lang="en-US" sz="11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7973F-A3AA-4D5F-B5B5-49C0E9497E7E}"/>
              </a:ext>
            </a:extLst>
          </p:cNvPr>
          <p:cNvSpPr/>
          <p:nvPr/>
        </p:nvSpPr>
        <p:spPr>
          <a:xfrm>
            <a:off x="5462649" y="2224644"/>
            <a:ext cx="1120239" cy="3139044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1DF3CA4-202E-4EE2-9416-A443FDABA9B9}"/>
              </a:ext>
            </a:extLst>
          </p:cNvPr>
          <p:cNvSpPr/>
          <p:nvPr/>
        </p:nvSpPr>
        <p:spPr>
          <a:xfrm>
            <a:off x="6884719" y="2224644"/>
            <a:ext cx="1120239" cy="3139044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A1FD1A-B2F5-4B53-9E95-9D7E33341478}"/>
              </a:ext>
            </a:extLst>
          </p:cNvPr>
          <p:cNvGrpSpPr/>
          <p:nvPr/>
        </p:nvGrpSpPr>
        <p:grpSpPr>
          <a:xfrm>
            <a:off x="6159335" y="2509652"/>
            <a:ext cx="1204641" cy="2204853"/>
            <a:chOff x="6159335" y="2509652"/>
            <a:chExt cx="1204641" cy="2204853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7E2F036-F718-4210-8E0C-049FEC1F7A8D}"/>
                </a:ext>
              </a:extLst>
            </p:cNvPr>
            <p:cNvCxnSpPr/>
            <p:nvPr/>
          </p:nvCxnSpPr>
          <p:spPr>
            <a:xfrm>
              <a:off x="6159335" y="2569029"/>
              <a:ext cx="1187533" cy="2145475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14D05A9-755F-4AAA-9008-0D4DF258CF4D}"/>
                </a:ext>
              </a:extLst>
            </p:cNvPr>
            <p:cNvCxnSpPr>
              <a:cxnSpLocks/>
            </p:cNvCxnSpPr>
            <p:nvPr/>
          </p:nvCxnSpPr>
          <p:spPr>
            <a:xfrm>
              <a:off x="6191003" y="3471554"/>
              <a:ext cx="1155865" cy="839189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275996C-19C5-42D0-AF9F-67B9197FB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111" y="2509652"/>
              <a:ext cx="1155865" cy="2204853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4D30439-A2E8-4352-93C1-5C0D336E6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111" y="3428011"/>
              <a:ext cx="1120239" cy="839190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4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687CA92-FC3E-4D17-AD45-3C4D68A37C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003" y="1795471"/>
            <a:ext cx="8517995" cy="4283596"/>
          </a:xfrm>
        </p:spPr>
        <p:txBody>
          <a:bodyPr/>
          <a:lstStyle/>
          <a:p>
            <a:r>
              <a:rPr lang="en-US" altLang="ko-KR" dirty="0"/>
              <a:t>F </a:t>
            </a:r>
            <a:r>
              <a:rPr lang="ko-KR" altLang="en-US" dirty="0"/>
              <a:t>함수가 가역일 필요가 없음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F </a:t>
            </a:r>
            <a:r>
              <a:rPr lang="ko-KR" altLang="en-US" sz="1600" dirty="0"/>
              <a:t>함수는 복호화 과정에 영향을 주지 않음</a:t>
            </a:r>
            <a:r>
              <a:rPr lang="en-US" altLang="ko-KR" sz="160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이론적 안전성 증명이 상대적으로 용이함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</a:rPr>
              <a:t>Why? </a:t>
            </a:r>
            <a:r>
              <a:rPr lang="ko-KR" altLang="en-US" sz="1600" dirty="0">
                <a:solidFill>
                  <a:prstClr val="black"/>
                </a:solidFill>
              </a:rPr>
              <a:t>한 라운드가 단 두줄의 수식으로 표현됨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ko-KR" altLang="en-US" sz="1600" dirty="0">
                <a:solidFill>
                  <a:prstClr val="black"/>
                </a:solidFill>
              </a:rPr>
              <a:t>매우 간단함</a:t>
            </a:r>
            <a:r>
              <a:rPr lang="en-US" altLang="ko-KR" sz="1600" dirty="0">
                <a:solidFill>
                  <a:prstClr val="black"/>
                </a:solidFill>
              </a:rPr>
              <a:t>) 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수학적 분석이 용이함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암호화</a:t>
            </a:r>
            <a:r>
              <a:rPr lang="en-US" altLang="ko-KR" dirty="0"/>
              <a:t>/</a:t>
            </a:r>
            <a:r>
              <a:rPr lang="ko-KR" altLang="en-US" dirty="0"/>
              <a:t>복호화 과정이 동일함</a:t>
            </a:r>
            <a:r>
              <a:rPr lang="en-US" altLang="ko-KR" dirty="0"/>
              <a:t>(</a:t>
            </a:r>
            <a:r>
              <a:rPr lang="ko-KR" altLang="en-US" dirty="0" err="1"/>
              <a:t>구현시</a:t>
            </a:r>
            <a:r>
              <a:rPr lang="ko-KR" altLang="en-US" dirty="0"/>
              <a:t> 함수 재사용 가능</a:t>
            </a:r>
            <a:r>
              <a:rPr lang="en-US" altLang="ko-KR" dirty="0"/>
              <a:t>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</a:rPr>
              <a:t>최근 </a:t>
            </a:r>
            <a:r>
              <a:rPr lang="en-US" altLang="ko-KR" sz="1600" dirty="0">
                <a:solidFill>
                  <a:prstClr val="black"/>
                </a:solidFill>
              </a:rPr>
              <a:t>IoT </a:t>
            </a:r>
            <a:r>
              <a:rPr lang="ko-KR" altLang="en-US" sz="1600" dirty="0">
                <a:solidFill>
                  <a:prstClr val="black"/>
                </a:solidFill>
              </a:rPr>
              <a:t>와 같은 경량 환경에서 좋은 전략으로 평가받아 많은 최신 경량 암호에서 채택하고 있음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</a:rPr>
              <a:t>SIMON, LEA </a:t>
            </a:r>
            <a:r>
              <a:rPr lang="ko-KR" altLang="en-US" sz="1600" dirty="0">
                <a:solidFill>
                  <a:prstClr val="black"/>
                </a:solidFill>
              </a:rPr>
              <a:t>등에서 사용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12396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</p:spPr>
            <p:txBody>
              <a:bodyPr/>
              <a:lstStyle/>
              <a:p>
                <a:r>
                  <a:rPr lang="en-US" altLang="ko-KR" dirty="0"/>
                  <a:t>16</a:t>
                </a:r>
                <a:r>
                  <a:rPr lang="ko-KR" altLang="en-US" dirty="0"/>
                  <a:t>라운드를 통해 암호화되는 암호로 가정</a:t>
                </a:r>
                <a:endParaRPr lang="en-US" altLang="ko-KR" dirty="0"/>
              </a:p>
              <a:p>
                <a:r>
                  <a:rPr lang="ko-KR" altLang="en-US" dirty="0"/>
                  <a:t>암호화 과정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입력 </a:t>
                </a:r>
                <a:r>
                  <a:rPr lang="ko-KR" altLang="en-US" sz="1600" dirty="0" err="1"/>
                  <a:t>평문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암호화 중간값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r>
                  <a:rPr lang="ko-KR" altLang="en-US" dirty="0"/>
                  <a:t>복호화 과정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입력 암호문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암호화 중간값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  <a:blipFill>
                <a:blip r:embed="rId2"/>
                <a:stretch>
                  <a:fillRect l="-64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Proof - 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962882-8FC4-406C-81A1-B3F71953DDE0}"/>
                  </a:ext>
                </a:extLst>
              </p:cNvPr>
              <p:cNvSpPr/>
              <p:nvPr/>
            </p:nvSpPr>
            <p:spPr>
              <a:xfrm>
                <a:off x="6395243" y="1608850"/>
                <a:ext cx="628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962882-8FC4-406C-81A1-B3F71953D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43" y="1608850"/>
                <a:ext cx="6286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4D9031C-3A3C-4F3A-A22D-61B72FEB58B1}"/>
                  </a:ext>
                </a:extLst>
              </p:cNvPr>
              <p:cNvSpPr/>
              <p:nvPr/>
            </p:nvSpPr>
            <p:spPr>
              <a:xfrm>
                <a:off x="7683860" y="1608850"/>
                <a:ext cx="659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𝑹𝑬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4D9031C-3A3C-4F3A-A22D-61B72FEB5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860" y="1608850"/>
                <a:ext cx="659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367117-07C3-44E1-85A7-405D98726C8D}"/>
                  </a:ext>
                </a:extLst>
              </p:cNvPr>
              <p:cNvSpPr txBox="1"/>
              <p:nvPr/>
            </p:nvSpPr>
            <p:spPr>
              <a:xfrm>
                <a:off x="7206633" y="337211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367117-07C3-44E1-85A7-405D98726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33" y="3372114"/>
                <a:ext cx="3097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A8919F-6A0F-4969-BCA0-678F3FFBA0C9}"/>
                  </a:ext>
                </a:extLst>
              </p:cNvPr>
              <p:cNvSpPr txBox="1"/>
              <p:nvPr/>
            </p:nvSpPr>
            <p:spPr>
              <a:xfrm>
                <a:off x="7206633" y="5130732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A8919F-6A0F-4969-BCA0-678F3FFB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33" y="5130732"/>
                <a:ext cx="3097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8D1839-4C88-4AAA-88D9-58E2E9358AB5}"/>
              </a:ext>
            </a:extLst>
          </p:cNvPr>
          <p:cNvGrpSpPr/>
          <p:nvPr/>
        </p:nvGrpSpPr>
        <p:grpSpPr>
          <a:xfrm>
            <a:off x="6395243" y="1978182"/>
            <a:ext cx="1947708" cy="1393932"/>
            <a:chOff x="6395243" y="1978182"/>
            <a:chExt cx="1947708" cy="13939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4CCB13D-E98B-40E5-B76E-069CEA035D2A}"/>
                </a:ext>
              </a:extLst>
            </p:cNvPr>
            <p:cNvSpPr/>
            <p:nvPr/>
          </p:nvSpPr>
          <p:spPr>
            <a:xfrm>
              <a:off x="7152043" y="2307557"/>
              <a:ext cx="45917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011E83-BC68-474A-A19B-43215D6943ED}"/>
                    </a:ext>
                  </a:extLst>
                </p:cNvPr>
                <p:cNvSpPr txBox="1"/>
                <p:nvPr/>
              </p:nvSpPr>
              <p:spPr>
                <a:xfrm>
                  <a:off x="6568496" y="2352542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D011E83-BC68-474A-A19B-43215D694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96" y="2352542"/>
                  <a:ext cx="28212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8261" t="-2222" r="-26087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93A6C61-5F3B-4378-A8A5-2AB280E91DD3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6709560" y="1978182"/>
              <a:ext cx="1" cy="37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2A6B009-71AC-4AF7-9794-49D1B0549188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 flipV="1">
              <a:off x="6850625" y="2491042"/>
              <a:ext cx="301418" cy="1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7E863CBC-C311-4D6C-AA0C-536A64C62E9C}"/>
                    </a:ext>
                  </a:extLst>
                </p:cNvPr>
                <p:cNvSpPr/>
                <p:nvPr/>
              </p:nvSpPr>
              <p:spPr>
                <a:xfrm>
                  <a:off x="6395243" y="3002782"/>
                  <a:ext cx="6286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𝑳𝑬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7E863CBC-C311-4D6C-AA0C-536A64C62E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243" y="3002782"/>
                  <a:ext cx="62863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8BE3C8C-770F-4F1A-8113-1236056037F3}"/>
                    </a:ext>
                  </a:extLst>
                </p:cNvPr>
                <p:cNvSpPr/>
                <p:nvPr/>
              </p:nvSpPr>
              <p:spPr>
                <a:xfrm>
                  <a:off x="7683860" y="3002782"/>
                  <a:ext cx="659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𝑹𝑬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8BE3C8C-770F-4F1A-8113-1236056037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60" y="3002782"/>
                  <a:ext cx="65909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8801C46-8348-4A0F-BB66-165DA0B4DDC8}"/>
                </a:ext>
              </a:extLst>
            </p:cNvPr>
            <p:cNvCxnSpPr>
              <a:stCxn id="8" idx="2"/>
              <a:endCxn id="33" idx="0"/>
            </p:cNvCxnSpPr>
            <p:nvPr/>
          </p:nvCxnSpPr>
          <p:spPr>
            <a:xfrm>
              <a:off x="6709561" y="2629541"/>
              <a:ext cx="1303845" cy="373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CCF43E8D-99CD-40A7-AF40-36DF7C4BA660}"/>
                </a:ext>
              </a:extLst>
            </p:cNvPr>
            <p:cNvCxnSpPr>
              <a:stCxn id="6" idx="2"/>
              <a:endCxn id="7" idx="3"/>
            </p:cNvCxnSpPr>
            <p:nvPr/>
          </p:nvCxnSpPr>
          <p:spPr>
            <a:xfrm rot="5400000">
              <a:off x="7555294" y="2034111"/>
              <a:ext cx="514041" cy="40218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8F91962-8721-498D-85C7-C709FB220100}"/>
                </a:ext>
              </a:extLst>
            </p:cNvPr>
            <p:cNvSpPr/>
            <p:nvPr/>
          </p:nvSpPr>
          <p:spPr>
            <a:xfrm>
              <a:off x="6717475" y="1987138"/>
              <a:ext cx="1298369" cy="1045028"/>
            </a:xfrm>
            <a:custGeom>
              <a:avLst/>
              <a:gdLst>
                <a:gd name="connsiteX0" fmla="*/ 1298369 w 1298369"/>
                <a:gd name="connsiteY0" fmla="*/ 0 h 1045028"/>
                <a:gd name="connsiteX1" fmla="*/ 1298369 w 1298369"/>
                <a:gd name="connsiteY1" fmla="*/ 645226 h 1045028"/>
                <a:gd name="connsiteX2" fmla="*/ 0 w 1298369"/>
                <a:gd name="connsiteY2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369" h="1045028">
                  <a:moveTo>
                    <a:pt x="1298369" y="0"/>
                  </a:moveTo>
                  <a:lnTo>
                    <a:pt x="1298369" y="645226"/>
                  </a:lnTo>
                  <a:lnTo>
                    <a:pt x="0" y="1045028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A28794-2EF9-40DB-B0CF-42EEC45F7B2C}"/>
              </a:ext>
            </a:extLst>
          </p:cNvPr>
          <p:cNvGrpSpPr/>
          <p:nvPr/>
        </p:nvGrpSpPr>
        <p:grpSpPr>
          <a:xfrm>
            <a:off x="6393818" y="3643490"/>
            <a:ext cx="1909236" cy="1393932"/>
            <a:chOff x="6395243" y="1978182"/>
            <a:chExt cx="1909236" cy="139393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BEECCC-A510-4033-989D-61B75537431A}"/>
                </a:ext>
              </a:extLst>
            </p:cNvPr>
            <p:cNvSpPr/>
            <p:nvPr/>
          </p:nvSpPr>
          <p:spPr>
            <a:xfrm>
              <a:off x="7152043" y="2307557"/>
              <a:ext cx="45917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95FEB52-2ADF-40EF-ACE9-CB0CECDF8623}"/>
                    </a:ext>
                  </a:extLst>
                </p:cNvPr>
                <p:cNvSpPr txBox="1"/>
                <p:nvPr/>
              </p:nvSpPr>
              <p:spPr>
                <a:xfrm>
                  <a:off x="6568496" y="2352542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95FEB52-2ADF-40EF-ACE9-CB0CECDF8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96" y="2352542"/>
                  <a:ext cx="28212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532" r="-2553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151A8F8-0F85-4914-B831-441226A98E04}"/>
                </a:ext>
              </a:extLst>
            </p:cNvPr>
            <p:cNvCxnSpPr>
              <a:endCxn id="53" idx="0"/>
            </p:cNvCxnSpPr>
            <p:nvPr/>
          </p:nvCxnSpPr>
          <p:spPr>
            <a:xfrm>
              <a:off x="6709560" y="1978182"/>
              <a:ext cx="1" cy="37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095B159-8053-47F7-9130-A2D57FCA0F86}"/>
                </a:ext>
              </a:extLst>
            </p:cNvPr>
            <p:cNvCxnSpPr>
              <a:cxnSpLocks/>
              <a:stCxn id="51" idx="1"/>
              <a:endCxn id="53" idx="3"/>
            </p:cNvCxnSpPr>
            <p:nvPr/>
          </p:nvCxnSpPr>
          <p:spPr>
            <a:xfrm flipH="1" flipV="1">
              <a:off x="6850625" y="2491042"/>
              <a:ext cx="301418" cy="1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C760292B-02DB-4D53-BCEB-9DDC2CCE597A}"/>
                    </a:ext>
                  </a:extLst>
                </p:cNvPr>
                <p:cNvSpPr/>
                <p:nvPr/>
              </p:nvSpPr>
              <p:spPr>
                <a:xfrm>
                  <a:off x="6395243" y="3002782"/>
                  <a:ext cx="5901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𝑳𝑬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C760292B-02DB-4D53-BCEB-9DDC2CCE59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243" y="3002782"/>
                  <a:ext cx="59016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D233186-5ED9-45D5-86BB-4B5632877D83}"/>
                    </a:ext>
                  </a:extLst>
                </p:cNvPr>
                <p:cNvSpPr/>
                <p:nvPr/>
              </p:nvSpPr>
              <p:spPr>
                <a:xfrm>
                  <a:off x="7683860" y="3002782"/>
                  <a:ext cx="6206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𝑹𝑬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D233186-5ED9-45D5-86BB-4B5632877D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860" y="3002782"/>
                  <a:ext cx="62061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AD4CBD77-93DA-459D-9E80-9A9DC9D47AD2}"/>
                </a:ext>
              </a:extLst>
            </p:cNvPr>
            <p:cNvCxnSpPr>
              <a:stCxn id="53" idx="2"/>
              <a:endCxn id="57" idx="0"/>
            </p:cNvCxnSpPr>
            <p:nvPr/>
          </p:nvCxnSpPr>
          <p:spPr>
            <a:xfrm>
              <a:off x="6709561" y="2629541"/>
              <a:ext cx="1284609" cy="373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A6A87A4C-E4CA-4622-ADD2-2879E2E07479}"/>
                </a:ext>
              </a:extLst>
            </p:cNvPr>
            <p:cNvCxnSpPr>
              <a:endCxn id="51" idx="3"/>
            </p:cNvCxnSpPr>
            <p:nvPr/>
          </p:nvCxnSpPr>
          <p:spPr>
            <a:xfrm rot="5400000">
              <a:off x="7555294" y="2034111"/>
              <a:ext cx="514041" cy="40218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FFDE07-D961-4097-9CBF-3EEF4A62C3AB}"/>
                </a:ext>
              </a:extLst>
            </p:cNvPr>
            <p:cNvSpPr/>
            <p:nvPr/>
          </p:nvSpPr>
          <p:spPr>
            <a:xfrm>
              <a:off x="6717475" y="1987138"/>
              <a:ext cx="1298369" cy="1045028"/>
            </a:xfrm>
            <a:custGeom>
              <a:avLst/>
              <a:gdLst>
                <a:gd name="connsiteX0" fmla="*/ 1298369 w 1298369"/>
                <a:gd name="connsiteY0" fmla="*/ 0 h 1045028"/>
                <a:gd name="connsiteX1" fmla="*/ 1298369 w 1298369"/>
                <a:gd name="connsiteY1" fmla="*/ 645226 h 1045028"/>
                <a:gd name="connsiteX2" fmla="*/ 0 w 1298369"/>
                <a:gd name="connsiteY2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369" h="1045028">
                  <a:moveTo>
                    <a:pt x="1298369" y="0"/>
                  </a:moveTo>
                  <a:lnTo>
                    <a:pt x="1298369" y="645226"/>
                  </a:lnTo>
                  <a:lnTo>
                    <a:pt x="0" y="1045028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555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</p:spPr>
            <p:txBody>
              <a:bodyPr/>
              <a:lstStyle/>
              <a:p>
                <a:r>
                  <a:rPr lang="en-US" altLang="ko-KR" dirty="0"/>
                  <a:t>16</a:t>
                </a:r>
                <a:r>
                  <a:rPr lang="ko-KR" altLang="en-US" dirty="0"/>
                  <a:t>라운드를 통해 암호화되는 암호로 가정</a:t>
                </a:r>
                <a:endParaRPr lang="en-US" altLang="ko-KR" dirty="0"/>
              </a:p>
              <a:p>
                <a:r>
                  <a:rPr lang="ko-KR" altLang="en-US" dirty="0"/>
                  <a:t>암호화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입력 </a:t>
                </a:r>
                <a:r>
                  <a:rPr lang="ko-KR" altLang="en-US" sz="1600" dirty="0" err="1"/>
                  <a:t>평문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암호화 중간값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𝑳𝑬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𝑹𝑬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r>
                  <a:rPr lang="ko-KR" altLang="en-US" dirty="0"/>
                  <a:t>복호화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/>
                  <a:t>입력 암호문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암호화 중간값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r>
                  <a:rPr lang="en-US" altLang="ko-KR" dirty="0"/>
                  <a:t>Proof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solidFill>
                      <a:prstClr val="black"/>
                    </a:solidFill>
                  </a:rPr>
                  <a:t>최종 암호문</a:t>
                </a:r>
                <a:r>
                  <a:rPr lang="en-US" altLang="ko-KR" sz="1600" dirty="0">
                    <a:solidFill>
                      <a:prstClr val="black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𝑅𝐷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𝑅𝐸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4">
                <a:extLst>
                  <a:ext uri="{FF2B5EF4-FFF2-40B4-BE49-F238E27FC236}">
                    <a16:creationId xmlns:a16="http://schemas.microsoft.com/office/drawing/2014/main" id="{A687CA92-FC3E-4D17-AD45-3C4D68A3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13003" y="1795471"/>
                <a:ext cx="8517995" cy="4283596"/>
              </a:xfrm>
              <a:blipFill>
                <a:blip r:embed="rId2"/>
                <a:stretch>
                  <a:fillRect l="-64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Proof – Decryption (1/2)</a:t>
            </a:r>
          </a:p>
        </p:txBody>
      </p:sp>
    </p:spTree>
    <p:extLst>
      <p:ext uri="{BB962C8B-B14F-4D97-AF65-F5344CB8AC3E}">
        <p14:creationId xmlns:p14="http://schemas.microsoft.com/office/powerpoint/2010/main" val="104027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Proof – Decryption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2F981C-77BA-4810-A90E-0FAADAC8193F}"/>
                  </a:ext>
                </a:extLst>
              </p:cNvPr>
              <p:cNvSpPr/>
              <p:nvPr/>
            </p:nvSpPr>
            <p:spPr>
              <a:xfrm>
                <a:off x="102038" y="3195555"/>
                <a:ext cx="729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2F981C-77BA-4810-A90E-0FAADAC8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" y="3195555"/>
                <a:ext cx="72962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84BC43-6C27-4053-9F48-2943404AF818}"/>
                  </a:ext>
                </a:extLst>
              </p:cNvPr>
              <p:cNvSpPr/>
              <p:nvPr/>
            </p:nvSpPr>
            <p:spPr>
              <a:xfrm>
                <a:off x="1390497" y="3195555"/>
                <a:ext cx="760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𝑹𝑬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84BC43-6C27-4053-9F48-2943404AF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7" y="3195555"/>
                <a:ext cx="7600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73497FB-D284-4481-80BF-462AEE811D07}"/>
                  </a:ext>
                </a:extLst>
              </p:cNvPr>
              <p:cNvSpPr/>
              <p:nvPr/>
            </p:nvSpPr>
            <p:spPr>
              <a:xfrm>
                <a:off x="102038" y="4589487"/>
                <a:ext cx="729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73497FB-D284-4481-80BF-462AEE811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8" y="4589487"/>
                <a:ext cx="7296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25660F-4272-4FE3-B8B8-98BD4F9220E6}"/>
                  </a:ext>
                </a:extLst>
              </p:cNvPr>
              <p:cNvSpPr/>
              <p:nvPr/>
            </p:nvSpPr>
            <p:spPr>
              <a:xfrm>
                <a:off x="1390497" y="4589487"/>
                <a:ext cx="760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𝑹𝑬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25660F-4272-4FE3-B8B8-98BD4F922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7" y="4589487"/>
                <a:ext cx="7600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8E4126-7694-4521-B91E-3CF3A29EB2F7}"/>
                  </a:ext>
                </a:extLst>
              </p:cNvPr>
              <p:cNvSpPr txBox="1"/>
              <p:nvPr/>
            </p:nvSpPr>
            <p:spPr>
              <a:xfrm>
                <a:off x="913270" y="273688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8E4126-7694-4521-B91E-3CF3A29E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70" y="2736887"/>
                <a:ext cx="3097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08825AA-396F-4C00-AB34-7EB3EA7D8AF0}"/>
                  </a:ext>
                </a:extLst>
              </p:cNvPr>
              <p:cNvSpPr/>
              <p:nvPr/>
            </p:nvSpPr>
            <p:spPr>
              <a:xfrm>
                <a:off x="86808" y="5277176"/>
                <a:ext cx="760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𝑹𝑬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08825AA-396F-4C00-AB34-7EB3EA7D8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8" y="5277176"/>
                <a:ext cx="7600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6AC65AF-688B-4483-B79E-DE2710126FF7}"/>
                  </a:ext>
                </a:extLst>
              </p:cNvPr>
              <p:cNvSpPr/>
              <p:nvPr/>
            </p:nvSpPr>
            <p:spPr>
              <a:xfrm>
                <a:off x="1405727" y="5277176"/>
                <a:ext cx="729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𝑳𝑬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6AC65AF-688B-4483-B79E-DE271012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27" y="5277176"/>
                <a:ext cx="7296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D359E2-75A0-4DB4-B97B-328FD1627F9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17718" y="4903936"/>
            <a:ext cx="1352820" cy="37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A0226E-0371-4F40-B7F8-DAA9D59B0B76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66848" y="4950102"/>
            <a:ext cx="1254716" cy="32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8D702E-DE72-437D-854F-3474CECAAFB4}"/>
              </a:ext>
            </a:extLst>
          </p:cNvPr>
          <p:cNvSpPr txBox="1"/>
          <p:nvPr/>
        </p:nvSpPr>
        <p:spPr>
          <a:xfrm>
            <a:off x="525274" y="1942041"/>
            <a:ext cx="119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74F7CE-8187-4F77-935B-8510C19159EE}"/>
              </a:ext>
            </a:extLst>
          </p:cNvPr>
          <p:cNvSpPr txBox="1"/>
          <p:nvPr/>
        </p:nvSpPr>
        <p:spPr>
          <a:xfrm>
            <a:off x="2536071" y="1948311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321785-57EA-424D-800F-6F307EDE3062}"/>
                  </a:ext>
                </a:extLst>
              </p:cNvPr>
              <p:cNvSpPr/>
              <p:nvPr/>
            </p:nvSpPr>
            <p:spPr>
              <a:xfrm>
                <a:off x="4031774" y="1951379"/>
                <a:ext cx="4572000" cy="1604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𝑅𝐷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𝑅𝐸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𝑅𝐸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321785-57EA-424D-800F-6F307EDE3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74" y="1951379"/>
                <a:ext cx="4572000" cy="1604157"/>
              </a:xfrm>
              <a:prstGeom prst="rect">
                <a:avLst/>
              </a:prstGeom>
              <a:blipFill>
                <a:blip r:embed="rId9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2D2F6D5-03A0-42A8-AD05-01D244AAAFDD}"/>
              </a:ext>
            </a:extLst>
          </p:cNvPr>
          <p:cNvCxnSpPr/>
          <p:nvPr/>
        </p:nvCxnSpPr>
        <p:spPr>
          <a:xfrm>
            <a:off x="2149438" y="1769423"/>
            <a:ext cx="0" cy="4286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76975CF4-2305-4B11-A5DA-9052F370AC08}"/>
              </a:ext>
            </a:extLst>
          </p:cNvPr>
          <p:cNvSpPr/>
          <p:nvPr/>
        </p:nvSpPr>
        <p:spPr>
          <a:xfrm>
            <a:off x="57346" y="4578172"/>
            <a:ext cx="766218" cy="42099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88284E2-C5D4-406D-BD66-4825AE64A633}"/>
              </a:ext>
            </a:extLst>
          </p:cNvPr>
          <p:cNvGrpSpPr/>
          <p:nvPr/>
        </p:nvGrpSpPr>
        <p:grpSpPr>
          <a:xfrm>
            <a:off x="298832" y="3564887"/>
            <a:ext cx="1447348" cy="1053984"/>
            <a:chOff x="271126" y="3564887"/>
            <a:chExt cx="1447348" cy="105398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BBCD7D-AE20-4A02-B336-BF417FB41A19}"/>
                </a:ext>
              </a:extLst>
            </p:cNvPr>
            <p:cNvSpPr/>
            <p:nvPr/>
          </p:nvSpPr>
          <p:spPr>
            <a:xfrm>
              <a:off x="854673" y="3894262"/>
              <a:ext cx="45917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EDBEDBF-69BB-4738-AA29-F97208AE7DB3}"/>
                    </a:ext>
                  </a:extLst>
                </p:cNvPr>
                <p:cNvSpPr txBox="1"/>
                <p:nvPr/>
              </p:nvSpPr>
              <p:spPr>
                <a:xfrm>
                  <a:off x="271126" y="3939247"/>
                  <a:ext cx="2821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EDBEDBF-69BB-4738-AA29-F97208AE7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26" y="3939247"/>
                  <a:ext cx="28212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6087" r="-2826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7DA475A4-DC11-444E-B280-AD336B95DACF}"/>
                </a:ext>
              </a:extLst>
            </p:cNvPr>
            <p:cNvCxnSpPr>
              <a:endCxn id="50" idx="0"/>
            </p:cNvCxnSpPr>
            <p:nvPr/>
          </p:nvCxnSpPr>
          <p:spPr>
            <a:xfrm>
              <a:off x="412190" y="3564887"/>
              <a:ext cx="1" cy="37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5EB98B2-7A26-475A-8926-B9C5A6B2BC87}"/>
                </a:ext>
              </a:extLst>
            </p:cNvPr>
            <p:cNvCxnSpPr>
              <a:cxnSpLocks/>
              <a:stCxn id="49" idx="1"/>
              <a:endCxn id="50" idx="3"/>
            </p:cNvCxnSpPr>
            <p:nvPr/>
          </p:nvCxnSpPr>
          <p:spPr>
            <a:xfrm flipH="1" flipV="1">
              <a:off x="553255" y="4077747"/>
              <a:ext cx="301418" cy="1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776DB1E-FABA-4A28-95EE-39BDA412E8EC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412191" y="4216246"/>
              <a:ext cx="1303845" cy="373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6523E9C4-86D1-416B-B59A-AEEBC1CED784}"/>
                </a:ext>
              </a:extLst>
            </p:cNvPr>
            <p:cNvCxnSpPr>
              <a:endCxn id="49" idx="3"/>
            </p:cNvCxnSpPr>
            <p:nvPr/>
          </p:nvCxnSpPr>
          <p:spPr>
            <a:xfrm rot="5400000">
              <a:off x="1257924" y="3620816"/>
              <a:ext cx="514041" cy="40218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99FCA2F-91F4-481B-A052-F0ED8A453F7B}"/>
                </a:ext>
              </a:extLst>
            </p:cNvPr>
            <p:cNvSpPr/>
            <p:nvPr/>
          </p:nvSpPr>
          <p:spPr>
            <a:xfrm>
              <a:off x="420105" y="3573843"/>
              <a:ext cx="1298369" cy="1045028"/>
            </a:xfrm>
            <a:custGeom>
              <a:avLst/>
              <a:gdLst>
                <a:gd name="connsiteX0" fmla="*/ 1298369 w 1298369"/>
                <a:gd name="connsiteY0" fmla="*/ 0 h 1045028"/>
                <a:gd name="connsiteX1" fmla="*/ 1298369 w 1298369"/>
                <a:gd name="connsiteY1" fmla="*/ 645226 h 1045028"/>
                <a:gd name="connsiteX2" fmla="*/ 0 w 1298369"/>
                <a:gd name="connsiteY2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369" h="1045028">
                  <a:moveTo>
                    <a:pt x="1298369" y="0"/>
                  </a:moveTo>
                  <a:lnTo>
                    <a:pt x="1298369" y="645226"/>
                  </a:lnTo>
                  <a:lnTo>
                    <a:pt x="0" y="1045028"/>
                  </a:ln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3FA1BA7-A70B-4E77-A372-A761BDA83F77}"/>
              </a:ext>
            </a:extLst>
          </p:cNvPr>
          <p:cNvGrpSpPr/>
          <p:nvPr/>
        </p:nvGrpSpPr>
        <p:grpSpPr>
          <a:xfrm>
            <a:off x="2231462" y="3297274"/>
            <a:ext cx="1977835" cy="2082122"/>
            <a:chOff x="2231462" y="3297274"/>
            <a:chExt cx="1977835" cy="2082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0161942-E6CC-4AA1-94E4-0919B5256FFA}"/>
                    </a:ext>
                  </a:extLst>
                </p:cNvPr>
                <p:cNvSpPr txBox="1"/>
                <p:nvPr/>
              </p:nvSpPr>
              <p:spPr>
                <a:xfrm>
                  <a:off x="3055713" y="5010064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0161942-E6CC-4AA1-94E4-0919B52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713" y="5010064"/>
                  <a:ext cx="3097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40C0DA0-51EC-46EB-9F6B-AAAA67CDB739}"/>
                </a:ext>
              </a:extLst>
            </p:cNvPr>
            <p:cNvGrpSpPr/>
            <p:nvPr/>
          </p:nvGrpSpPr>
          <p:grpSpPr>
            <a:xfrm>
              <a:off x="2231462" y="3297274"/>
              <a:ext cx="1977835" cy="1732319"/>
              <a:chOff x="2156717" y="3313108"/>
              <a:chExt cx="1977835" cy="17323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CAF8DBF2-994A-4776-9B30-C55F2D5225EA}"/>
                      </a:ext>
                    </a:extLst>
                  </p:cNvPr>
                  <p:cNvSpPr/>
                  <p:nvPr/>
                </p:nvSpPr>
                <p:spPr>
                  <a:xfrm>
                    <a:off x="2156717" y="3313108"/>
                    <a:ext cx="6510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CAF8DBF2-994A-4776-9B30-C55F2D5225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6717" y="3313108"/>
                    <a:ext cx="65107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529C9692-1631-4464-A94D-D202BEBCA031}"/>
                      </a:ext>
                    </a:extLst>
                  </p:cNvPr>
                  <p:cNvSpPr/>
                  <p:nvPr/>
                </p:nvSpPr>
                <p:spPr>
                  <a:xfrm>
                    <a:off x="3445334" y="3313108"/>
                    <a:ext cx="68153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𝑹𝑫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529C9692-1631-4464-A94D-D202BEBCA0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334" y="3313108"/>
                    <a:ext cx="681533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ACFC439-0E04-4A80-8503-BA0BA01E7EA2}"/>
                  </a:ext>
                </a:extLst>
              </p:cNvPr>
              <p:cNvGrpSpPr/>
              <p:nvPr/>
            </p:nvGrpSpPr>
            <p:grpSpPr>
              <a:xfrm>
                <a:off x="2164402" y="3651495"/>
                <a:ext cx="1970150" cy="1393932"/>
                <a:chOff x="6395243" y="1978182"/>
                <a:chExt cx="1970150" cy="1393932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683333B-3C4C-461C-B889-E0EF4137DBDF}"/>
                    </a:ext>
                  </a:extLst>
                </p:cNvPr>
                <p:cNvSpPr/>
                <p:nvPr/>
              </p:nvSpPr>
              <p:spPr>
                <a:xfrm>
                  <a:off x="7152043" y="2307557"/>
                  <a:ext cx="459179" cy="36933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F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3C71519-8161-4490-907E-D12C5472AC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68496" y="2352542"/>
                      <a:ext cx="28212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3C71519-8161-4490-907E-D12C5472AC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68496" y="2352542"/>
                      <a:ext cx="282129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8261" t="-2222" r="-26087" b="-2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E4CC18E9-C946-42D9-A6FA-7203237EBFE3}"/>
                    </a:ext>
                  </a:extLst>
                </p:cNvPr>
                <p:cNvCxnSpPr>
                  <a:endCxn id="69" idx="0"/>
                </p:cNvCxnSpPr>
                <p:nvPr/>
              </p:nvCxnSpPr>
              <p:spPr>
                <a:xfrm>
                  <a:off x="6709560" y="1978182"/>
                  <a:ext cx="1" cy="3743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60D59809-802C-47D4-8FE6-94CD586E9CA5}"/>
                    </a:ext>
                  </a:extLst>
                </p:cNvPr>
                <p:cNvCxnSpPr>
                  <a:cxnSpLocks/>
                  <a:stCxn id="68" idx="1"/>
                  <a:endCxn id="69" idx="3"/>
                </p:cNvCxnSpPr>
                <p:nvPr/>
              </p:nvCxnSpPr>
              <p:spPr>
                <a:xfrm flipH="1" flipV="1">
                  <a:off x="6850625" y="2491042"/>
                  <a:ext cx="301418" cy="11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직사각형 71">
                      <a:extLst>
                        <a:ext uri="{FF2B5EF4-FFF2-40B4-BE49-F238E27FC236}">
                          <a16:creationId xmlns:a16="http://schemas.microsoft.com/office/drawing/2014/main" id="{3E613323-E15D-40B5-815B-6DF410C4A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5243" y="3002782"/>
                      <a:ext cx="651076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직사각형 71">
                      <a:extLst>
                        <a:ext uri="{FF2B5EF4-FFF2-40B4-BE49-F238E27FC236}">
                          <a16:creationId xmlns:a16="http://schemas.microsoft.com/office/drawing/2014/main" id="{3E613323-E15D-40B5-815B-6DF410C4AAD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5243" y="3002782"/>
                      <a:ext cx="651076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직사각형 72">
                      <a:extLst>
                        <a:ext uri="{FF2B5EF4-FFF2-40B4-BE49-F238E27FC236}">
                          <a16:creationId xmlns:a16="http://schemas.microsoft.com/office/drawing/2014/main" id="{0B70144E-713A-4D81-8EA5-824C5B145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3860" y="3002782"/>
                      <a:ext cx="68153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3" name="직사각형 72">
                      <a:extLst>
                        <a:ext uri="{FF2B5EF4-FFF2-40B4-BE49-F238E27FC236}">
                          <a16:creationId xmlns:a16="http://schemas.microsoft.com/office/drawing/2014/main" id="{0B70144E-713A-4D81-8EA5-824C5B145D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3860" y="3002782"/>
                      <a:ext cx="681533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9BFB5D18-F21E-413F-859D-86441D406B13}"/>
                    </a:ext>
                  </a:extLst>
                </p:cNvPr>
                <p:cNvCxnSpPr>
                  <a:stCxn id="69" idx="2"/>
                  <a:endCxn id="73" idx="0"/>
                </p:cNvCxnSpPr>
                <p:nvPr/>
              </p:nvCxnSpPr>
              <p:spPr>
                <a:xfrm>
                  <a:off x="6709561" y="2629541"/>
                  <a:ext cx="1315066" cy="3732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연결선: 꺾임 74">
                  <a:extLst>
                    <a:ext uri="{FF2B5EF4-FFF2-40B4-BE49-F238E27FC236}">
                      <a16:creationId xmlns:a16="http://schemas.microsoft.com/office/drawing/2014/main" id="{8E76681E-92D8-4259-AC41-6DBA1F73098D}"/>
                    </a:ext>
                  </a:extLst>
                </p:cNvPr>
                <p:cNvCxnSpPr>
                  <a:endCxn id="68" idx="3"/>
                </p:cNvCxnSpPr>
                <p:nvPr/>
              </p:nvCxnSpPr>
              <p:spPr>
                <a:xfrm rot="5400000">
                  <a:off x="7555294" y="2034111"/>
                  <a:ext cx="514041" cy="402183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33ACCC8B-A235-4573-8E4F-54DBC549A4CD}"/>
                    </a:ext>
                  </a:extLst>
                </p:cNvPr>
                <p:cNvSpPr/>
                <p:nvPr/>
              </p:nvSpPr>
              <p:spPr>
                <a:xfrm>
                  <a:off x="6717475" y="1987138"/>
                  <a:ext cx="1298369" cy="1045028"/>
                </a:xfrm>
                <a:custGeom>
                  <a:avLst/>
                  <a:gdLst>
                    <a:gd name="connsiteX0" fmla="*/ 1298369 w 1298369"/>
                    <a:gd name="connsiteY0" fmla="*/ 0 h 1045028"/>
                    <a:gd name="connsiteX1" fmla="*/ 1298369 w 1298369"/>
                    <a:gd name="connsiteY1" fmla="*/ 645226 h 1045028"/>
                    <a:gd name="connsiteX2" fmla="*/ 0 w 1298369"/>
                    <a:gd name="connsiteY2" fmla="*/ 1045028 h 1045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8369" h="1045028">
                      <a:moveTo>
                        <a:pt x="1298369" y="0"/>
                      </a:moveTo>
                      <a:lnTo>
                        <a:pt x="1298369" y="645226"/>
                      </a:lnTo>
                      <a:lnTo>
                        <a:pt x="0" y="1045028"/>
                      </a:lnTo>
                    </a:path>
                  </a:pathLst>
                </a:cu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B97FD3A9-87C6-494F-8CCE-46BED5E90E8F}"/>
              </a:ext>
            </a:extLst>
          </p:cNvPr>
          <p:cNvSpPr/>
          <p:nvPr/>
        </p:nvSpPr>
        <p:spPr>
          <a:xfrm>
            <a:off x="1357171" y="3190056"/>
            <a:ext cx="766218" cy="42099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175E422-3720-47A8-87B4-3EE015E976A9}"/>
              </a:ext>
            </a:extLst>
          </p:cNvPr>
          <p:cNvSpPr/>
          <p:nvPr/>
        </p:nvSpPr>
        <p:spPr>
          <a:xfrm>
            <a:off x="1333101" y="4571319"/>
            <a:ext cx="766218" cy="420997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7199091-1613-4B70-966D-1553A94F6DC0}"/>
              </a:ext>
            </a:extLst>
          </p:cNvPr>
          <p:cNvSpPr/>
          <p:nvPr/>
        </p:nvSpPr>
        <p:spPr>
          <a:xfrm>
            <a:off x="44066" y="3151118"/>
            <a:ext cx="917818" cy="1272125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657BDA3-73AD-4D91-A362-8B19997A8E49}"/>
              </a:ext>
            </a:extLst>
          </p:cNvPr>
          <p:cNvSpPr/>
          <p:nvPr/>
        </p:nvSpPr>
        <p:spPr>
          <a:xfrm>
            <a:off x="76703" y="5272623"/>
            <a:ext cx="766218" cy="420997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344B055-96FB-436B-9FD7-AC5CCCE0658F}"/>
              </a:ext>
            </a:extLst>
          </p:cNvPr>
          <p:cNvSpPr/>
          <p:nvPr/>
        </p:nvSpPr>
        <p:spPr>
          <a:xfrm>
            <a:off x="1352687" y="5270250"/>
            <a:ext cx="766218" cy="42099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D3E7364-E5AF-4476-8DA0-1CB29396BBDF}"/>
              </a:ext>
            </a:extLst>
          </p:cNvPr>
          <p:cNvSpPr/>
          <p:nvPr/>
        </p:nvSpPr>
        <p:spPr>
          <a:xfrm>
            <a:off x="2188341" y="3278817"/>
            <a:ext cx="766218" cy="420997"/>
          </a:xfrm>
          <a:prstGeom prst="ellipse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A9AFFC-7688-4303-BD92-8177552DCD95}"/>
              </a:ext>
            </a:extLst>
          </p:cNvPr>
          <p:cNvSpPr/>
          <p:nvPr/>
        </p:nvSpPr>
        <p:spPr>
          <a:xfrm>
            <a:off x="3484553" y="3280793"/>
            <a:ext cx="766218" cy="42099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3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A3844AD-F284-4C76-9C52-C29F01C22288}"/>
                  </a:ext>
                </a:extLst>
              </p:cNvPr>
              <p:cNvSpPr/>
              <p:nvPr/>
            </p:nvSpPr>
            <p:spPr>
              <a:xfrm>
                <a:off x="1111968" y="2501276"/>
                <a:ext cx="2024144" cy="313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A3844AD-F284-4C76-9C52-C29F01C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68" y="2501276"/>
                <a:ext cx="2024144" cy="313932"/>
              </a:xfrm>
              <a:prstGeom prst="rect">
                <a:avLst/>
              </a:prstGeom>
              <a:blipFill>
                <a:blip r:embed="rId17"/>
                <a:stretch>
                  <a:fillRect b="-545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30D7E7C-5C02-4077-92D6-859949D4105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2571450" y="2815208"/>
            <a:ext cx="0" cy="4636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FF0B1B8-D8E3-4E9B-91DF-DEACC0F29142}"/>
                  </a:ext>
                </a:extLst>
              </p:cNvPr>
              <p:cNvSpPr/>
              <p:nvPr/>
            </p:nvSpPr>
            <p:spPr>
              <a:xfrm>
                <a:off x="3555259" y="2499063"/>
                <a:ext cx="656718" cy="313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FF0B1B8-D8E3-4E9B-91DF-DEACC0F29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59" y="2499063"/>
                <a:ext cx="656718" cy="3139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5CFED59-1DF7-4FED-B1E8-E9C24750D8CA}"/>
              </a:ext>
            </a:extLst>
          </p:cNvPr>
          <p:cNvCxnSpPr>
            <a:cxnSpLocks/>
            <a:stCxn id="96" idx="2"/>
            <a:endCxn id="88" idx="0"/>
          </p:cNvCxnSpPr>
          <p:nvPr/>
        </p:nvCxnSpPr>
        <p:spPr>
          <a:xfrm flipH="1">
            <a:off x="3867662" y="2812995"/>
            <a:ext cx="15956" cy="46779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EE75EE2-951F-4AB7-84C5-D61311A689DF}"/>
                  </a:ext>
                </a:extLst>
              </p:cNvPr>
              <p:cNvSpPr/>
              <p:nvPr/>
            </p:nvSpPr>
            <p:spPr>
              <a:xfrm>
                <a:off x="4928098" y="3991554"/>
                <a:ext cx="3675676" cy="313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𝐿𝐸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𝑅𝐸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EE75EE2-951F-4AB7-84C5-D61311A68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98" y="3991554"/>
                <a:ext cx="3675676" cy="3139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BEA5D5-870C-4B9C-B2F4-90AF0C470B23}"/>
              </a:ext>
            </a:extLst>
          </p:cNvPr>
          <p:cNvSpPr/>
          <p:nvPr/>
        </p:nvSpPr>
        <p:spPr>
          <a:xfrm>
            <a:off x="2299855" y="3911541"/>
            <a:ext cx="1785252" cy="483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1961422-8992-49C9-B432-5F42C2FAAE62}"/>
              </a:ext>
            </a:extLst>
          </p:cNvPr>
          <p:cNvCxnSpPr>
            <a:cxnSpLocks/>
            <a:stCxn id="102" idx="1"/>
            <a:endCxn id="105" idx="3"/>
          </p:cNvCxnSpPr>
          <p:nvPr/>
        </p:nvCxnSpPr>
        <p:spPr>
          <a:xfrm flipH="1">
            <a:off x="4085107" y="4148520"/>
            <a:ext cx="842991" cy="50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F5651AB-8CBB-4149-9AD9-BE24CC5263BA}"/>
                  </a:ext>
                </a:extLst>
              </p:cNvPr>
              <p:cNvSpPr/>
              <p:nvPr/>
            </p:nvSpPr>
            <p:spPr>
              <a:xfrm>
                <a:off x="3538342" y="5179822"/>
                <a:ext cx="692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F5651AB-8CBB-4149-9AD9-BE24CC526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42" y="5179822"/>
                <a:ext cx="69268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6929E58-5FEE-47A3-A156-567F3F42BBE7}"/>
                  </a:ext>
                </a:extLst>
              </p:cNvPr>
              <p:cNvSpPr/>
              <p:nvPr/>
            </p:nvSpPr>
            <p:spPr>
              <a:xfrm>
                <a:off x="2265897" y="5179085"/>
                <a:ext cx="716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6929E58-5FEE-47A3-A156-567F3F42B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897" y="5179085"/>
                <a:ext cx="71673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5BC1674-BBB8-448A-9CFE-FD37F45269C5}"/>
              </a:ext>
            </a:extLst>
          </p:cNvPr>
          <p:cNvSpPr txBox="1"/>
          <p:nvPr/>
        </p:nvSpPr>
        <p:spPr>
          <a:xfrm>
            <a:off x="4231031" y="4839199"/>
            <a:ext cx="483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계속 반복하고 마지막 라운드 자리바꿈을 하면</a:t>
            </a:r>
            <a:endParaRPr lang="en-US" altLang="ko-KR" dirty="0"/>
          </a:p>
          <a:p>
            <a:r>
              <a:rPr lang="ko-KR" altLang="en-US" dirty="0"/>
              <a:t>원래의 </a:t>
            </a:r>
            <a:r>
              <a:rPr lang="ko-KR" altLang="en-US" dirty="0" err="1"/>
              <a:t>평문이</a:t>
            </a:r>
            <a:r>
              <a:rPr lang="ko-KR" altLang="en-US" dirty="0"/>
              <a:t> </a:t>
            </a:r>
            <a:r>
              <a:rPr lang="ko-KR" altLang="en-US" dirty="0" err="1"/>
              <a:t>구해짐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7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9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1" grpId="0" animBg="1"/>
      <p:bldP spid="96" grpId="0" animBg="1"/>
      <p:bldP spid="102" grpId="0" animBg="1"/>
      <p:bldP spid="105" grpId="0" animBg="1"/>
      <p:bldP spid="109" grpId="0"/>
      <p:bldP spid="110" grpId="0"/>
      <p:bldP spid="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886D03-42AD-4ED6-951E-085E8839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2019 </a:t>
            </a:r>
            <a:r>
              <a:rPr lang="ko-KR" altLang="en-US" dirty="0"/>
              <a:t>하계 기초교육세미나 </a:t>
            </a:r>
            <a:r>
              <a:rPr lang="en-US" altLang="ko-KR" dirty="0"/>
              <a:t>– 3</a:t>
            </a:r>
            <a:r>
              <a:rPr lang="ko-KR" altLang="en-US" dirty="0"/>
              <a:t>주차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95E01-0113-4389-A9BA-6AD42780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9144000" cy="914399"/>
          </a:xfrm>
        </p:spPr>
        <p:txBody>
          <a:bodyPr/>
          <a:lstStyle/>
          <a:p>
            <a:r>
              <a:rPr lang="en-US" dirty="0"/>
              <a:t>1. Feistel Structure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956B0-C210-4058-B0DF-B3B2511F7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631" y="1101019"/>
            <a:ext cx="8517995" cy="507831"/>
          </a:xfrm>
        </p:spPr>
        <p:txBody>
          <a:bodyPr/>
          <a:lstStyle/>
          <a:p>
            <a:r>
              <a:rPr lang="en-US" dirty="0"/>
              <a:t>Quiz. SPN </a:t>
            </a:r>
            <a:r>
              <a:rPr lang="ko-KR" altLang="en-US" dirty="0"/>
              <a:t>구조와 대비해 </a:t>
            </a:r>
            <a:r>
              <a:rPr lang="en-US" altLang="ko-KR" dirty="0"/>
              <a:t>Feistel </a:t>
            </a:r>
            <a:r>
              <a:rPr lang="ko-KR" altLang="en-US" dirty="0"/>
              <a:t>구조의 장단점은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31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814</Words>
  <Application>Microsoft Office PowerPoint</Application>
  <PresentationFormat>화면 슬라이드 쇼(4:3)</PresentationFormat>
  <Paragraphs>164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Wingdings</vt:lpstr>
      <vt:lpstr>Calibri</vt:lpstr>
      <vt:lpstr>Cambria Math</vt:lpstr>
      <vt:lpstr>맑은 고딕</vt:lpstr>
      <vt:lpstr>Arial</vt:lpstr>
      <vt:lpstr>Calibri Light</vt:lpstr>
      <vt:lpstr>Office 테마</vt:lpstr>
      <vt:lpstr>Feistel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Cryptosystems</dc:title>
  <dc:creator>Seok ByoungJin</dc:creator>
  <cp:lastModifiedBy>Seok ByoungJin</cp:lastModifiedBy>
  <cp:revision>58</cp:revision>
  <dcterms:created xsi:type="dcterms:W3CDTF">2019-07-02T03:29:49Z</dcterms:created>
  <dcterms:modified xsi:type="dcterms:W3CDTF">2019-07-19T07:43:59Z</dcterms:modified>
</cp:coreProperties>
</file>